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3" r:id="rId3"/>
    <p:sldMasterId id="2147483734" r:id="rId4"/>
    <p:sldMasterId id="2147483735" r:id="rId5"/>
    <p:sldMasterId id="2147483736" r:id="rId6"/>
    <p:sldMasterId id="2147483737" r:id="rId7"/>
    <p:sldMasterId id="2147483738" r:id="rId8"/>
    <p:sldMasterId id="2147483739" r:id="rId9"/>
    <p:sldMasterId id="2147483740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5" r:id="rId121"/>
    <p:sldId id="366" r:id="rId122"/>
    <p:sldId id="367" r:id="rId123"/>
    <p:sldId id="368" r:id="rId124"/>
    <p:sldId id="369" r:id="rId125"/>
    <p:sldId id="370" r:id="rId126"/>
    <p:sldId id="371" r:id="rId127"/>
    <p:sldId id="372" r:id="rId128"/>
    <p:sldId id="373" r:id="rId129"/>
    <p:sldId id="374" r:id="rId130"/>
    <p:sldId id="375" r:id="rId131"/>
    <p:sldId id="376" r:id="rId132"/>
    <p:sldId id="377" r:id="rId133"/>
    <p:sldId id="378" r:id="rId134"/>
    <p:sldId id="379" r:id="rId135"/>
    <p:sldId id="380" r:id="rId136"/>
    <p:sldId id="381" r:id="rId137"/>
    <p:sldId id="382" r:id="rId138"/>
    <p:sldId id="383" r:id="rId139"/>
    <p:sldId id="384" r:id="rId140"/>
    <p:sldId id="385" r:id="rId141"/>
    <p:sldId id="386" r:id="rId142"/>
    <p:sldId id="387" r:id="rId143"/>
    <p:sldId id="388" r:id="rId144"/>
    <p:sldId id="389" r:id="rId145"/>
    <p:sldId id="390" r:id="rId146"/>
    <p:sldId id="391" r:id="rId147"/>
    <p:sldId id="392" r:id="rId148"/>
    <p:sldId id="393" r:id="rId149"/>
    <p:sldId id="394" r:id="rId150"/>
    <p:sldId id="395" r:id="rId151"/>
    <p:sldId id="396" r:id="rId152"/>
    <p:sldId id="397" r:id="rId153"/>
    <p:sldId id="398" r:id="rId154"/>
    <p:sldId id="399" r:id="rId155"/>
    <p:sldId id="400" r:id="rId156"/>
    <p:sldId id="401" r:id="rId157"/>
    <p:sldId id="402" r:id="rId158"/>
    <p:sldId id="403" r:id="rId159"/>
    <p:sldId id="404" r:id="rId160"/>
    <p:sldId id="405" r:id="rId161"/>
    <p:sldId id="406" r:id="rId162"/>
    <p:sldId id="407" r:id="rId163"/>
    <p:sldId id="408" r:id="rId164"/>
    <p:sldId id="409" r:id="rId165"/>
    <p:sldId id="410" r:id="rId166"/>
    <p:sldId id="411" r:id="rId167"/>
    <p:sldId id="412" r:id="rId168"/>
    <p:sldId id="413" r:id="rId169"/>
    <p:sldId id="414" r:id="rId170"/>
    <p:sldId id="415" r:id="rId171"/>
    <p:sldId id="416" r:id="rId172"/>
    <p:sldId id="417" r:id="rId173"/>
    <p:sldId id="418" r:id="rId174"/>
    <p:sldId id="419" r:id="rId175"/>
    <p:sldId id="420" r:id="rId176"/>
    <p:sldId id="421" r:id="rId177"/>
    <p:sldId id="422" r:id="rId178"/>
    <p:sldId id="423" r:id="rId179"/>
    <p:sldId id="424" r:id="rId180"/>
    <p:sldId id="425" r:id="rId181"/>
    <p:sldId id="426" r:id="rId182"/>
    <p:sldId id="427" r:id="rId183"/>
    <p:sldId id="428" r:id="rId184"/>
    <p:sldId id="429" r:id="rId185"/>
  </p:sldIdLst>
  <p:sldSz cy="5143500" cx="9144000"/>
  <p:notesSz cx="6858000" cy="9144000"/>
  <p:embeddedFontLst>
    <p:embeddedFont>
      <p:font typeface="Sniglet"/>
      <p:regular r:id="rId186"/>
    </p:embeddedFont>
    <p:embeddedFont>
      <p:font typeface="Bangers"/>
      <p:regular r:id="rId187"/>
    </p:embeddedFont>
    <p:embeddedFont>
      <p:font typeface="Roboto"/>
      <p:regular r:id="rId188"/>
      <p:bold r:id="rId189"/>
      <p:italic r:id="rId190"/>
      <p:boldItalic r:id="rId191"/>
    </p:embeddedFont>
    <p:embeddedFont>
      <p:font typeface="PT Sans Narrow"/>
      <p:regular r:id="rId192"/>
      <p:bold r:id="rId193"/>
    </p:embeddedFont>
    <p:embeddedFont>
      <p:font typeface="Montserrat"/>
      <p:regular r:id="rId194"/>
      <p:bold r:id="rId195"/>
      <p:italic r:id="rId196"/>
      <p:boldItalic r:id="rId197"/>
    </p:embeddedFont>
    <p:embeddedFont>
      <p:font typeface="Didact Gothic"/>
      <p:regular r:id="rId198"/>
    </p:embeddedFont>
    <p:embeddedFont>
      <p:font typeface="Ultra"/>
      <p:regular r:id="rId199"/>
    </p:embeddedFont>
    <p:embeddedFont>
      <p:font typeface="Bree Serif"/>
      <p:regular r:id="rId200"/>
    </p:embeddedFont>
    <p:embeddedFont>
      <p:font typeface="Open Sans"/>
      <p:regular r:id="rId201"/>
      <p:bold r:id="rId202"/>
      <p:italic r:id="rId203"/>
      <p:boldItalic r:id="rId204"/>
    </p:embeddedFont>
    <p:embeddedFont>
      <p:font typeface="Alegreya"/>
      <p:regular r:id="rId205"/>
      <p:bold r:id="rId206"/>
      <p:italic r:id="rId207"/>
      <p:boldItalic r:id="rId2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190" Type="http://schemas.openxmlformats.org/officeDocument/2006/relationships/font" Target="fonts/Roboto-italic.fntdata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194" Type="http://schemas.openxmlformats.org/officeDocument/2006/relationships/font" Target="fonts/Montserrat-regular.fntdata"/><Relationship Id="rId43" Type="http://schemas.openxmlformats.org/officeDocument/2006/relationships/slide" Target="slides/slide32.xml"/><Relationship Id="rId193" Type="http://schemas.openxmlformats.org/officeDocument/2006/relationships/font" Target="fonts/PTSansNarrow-bold.fntdata"/><Relationship Id="rId46" Type="http://schemas.openxmlformats.org/officeDocument/2006/relationships/slide" Target="slides/slide35.xml"/><Relationship Id="rId192" Type="http://schemas.openxmlformats.org/officeDocument/2006/relationships/font" Target="fonts/PTSansNarrow-regular.fntdata"/><Relationship Id="rId45" Type="http://schemas.openxmlformats.org/officeDocument/2006/relationships/slide" Target="slides/slide34.xml"/><Relationship Id="rId191" Type="http://schemas.openxmlformats.org/officeDocument/2006/relationships/font" Target="fonts/Roboto-boldItalic.fntdata"/><Relationship Id="rId48" Type="http://schemas.openxmlformats.org/officeDocument/2006/relationships/slide" Target="slides/slide37.xml"/><Relationship Id="rId187" Type="http://schemas.openxmlformats.org/officeDocument/2006/relationships/font" Target="fonts/Bangers-regular.fntdata"/><Relationship Id="rId47" Type="http://schemas.openxmlformats.org/officeDocument/2006/relationships/slide" Target="slides/slide36.xml"/><Relationship Id="rId186" Type="http://schemas.openxmlformats.org/officeDocument/2006/relationships/font" Target="fonts/Sniglet-regular.fntdata"/><Relationship Id="rId185" Type="http://schemas.openxmlformats.org/officeDocument/2006/relationships/slide" Target="slides/slide174.xml"/><Relationship Id="rId49" Type="http://schemas.openxmlformats.org/officeDocument/2006/relationships/slide" Target="slides/slide38.xml"/><Relationship Id="rId184" Type="http://schemas.openxmlformats.org/officeDocument/2006/relationships/slide" Target="slides/slide173.xml"/><Relationship Id="rId189" Type="http://schemas.openxmlformats.org/officeDocument/2006/relationships/font" Target="fonts/Roboto-bold.fntdata"/><Relationship Id="rId188" Type="http://schemas.openxmlformats.org/officeDocument/2006/relationships/font" Target="fonts/Roboto-regular.fntdata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183" Type="http://schemas.openxmlformats.org/officeDocument/2006/relationships/slide" Target="slides/slide172.xml"/><Relationship Id="rId32" Type="http://schemas.openxmlformats.org/officeDocument/2006/relationships/slide" Target="slides/slide21.xml"/><Relationship Id="rId182" Type="http://schemas.openxmlformats.org/officeDocument/2006/relationships/slide" Target="slides/slide171.xml"/><Relationship Id="rId35" Type="http://schemas.openxmlformats.org/officeDocument/2006/relationships/slide" Target="slides/slide24.xml"/><Relationship Id="rId181" Type="http://schemas.openxmlformats.org/officeDocument/2006/relationships/slide" Target="slides/slide170.xml"/><Relationship Id="rId34" Type="http://schemas.openxmlformats.org/officeDocument/2006/relationships/slide" Target="slides/slide23.xml"/><Relationship Id="rId180" Type="http://schemas.openxmlformats.org/officeDocument/2006/relationships/slide" Target="slides/slide169.xml"/><Relationship Id="rId37" Type="http://schemas.openxmlformats.org/officeDocument/2006/relationships/slide" Target="slides/slide26.xml"/><Relationship Id="rId176" Type="http://schemas.openxmlformats.org/officeDocument/2006/relationships/slide" Target="slides/slide165.xml"/><Relationship Id="rId36" Type="http://schemas.openxmlformats.org/officeDocument/2006/relationships/slide" Target="slides/slide25.xml"/><Relationship Id="rId175" Type="http://schemas.openxmlformats.org/officeDocument/2006/relationships/slide" Target="slides/slide164.xml"/><Relationship Id="rId39" Type="http://schemas.openxmlformats.org/officeDocument/2006/relationships/slide" Target="slides/slide28.xml"/><Relationship Id="rId174" Type="http://schemas.openxmlformats.org/officeDocument/2006/relationships/slide" Target="slides/slide163.xml"/><Relationship Id="rId38" Type="http://schemas.openxmlformats.org/officeDocument/2006/relationships/slide" Target="slides/slide27.xml"/><Relationship Id="rId173" Type="http://schemas.openxmlformats.org/officeDocument/2006/relationships/slide" Target="slides/slide162.xml"/><Relationship Id="rId179" Type="http://schemas.openxmlformats.org/officeDocument/2006/relationships/slide" Target="slides/slide168.xml"/><Relationship Id="rId178" Type="http://schemas.openxmlformats.org/officeDocument/2006/relationships/slide" Target="slides/slide167.xml"/><Relationship Id="rId177" Type="http://schemas.openxmlformats.org/officeDocument/2006/relationships/slide" Target="slides/slide166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98" Type="http://schemas.openxmlformats.org/officeDocument/2006/relationships/font" Target="fonts/DidactGothic-regular.fntdata"/><Relationship Id="rId14" Type="http://schemas.openxmlformats.org/officeDocument/2006/relationships/slide" Target="slides/slide3.xml"/><Relationship Id="rId197" Type="http://schemas.openxmlformats.org/officeDocument/2006/relationships/font" Target="fonts/Montserrat-boldItalic.fntdata"/><Relationship Id="rId17" Type="http://schemas.openxmlformats.org/officeDocument/2006/relationships/slide" Target="slides/slide6.xml"/><Relationship Id="rId196" Type="http://schemas.openxmlformats.org/officeDocument/2006/relationships/font" Target="fonts/Montserrat-italic.fntdata"/><Relationship Id="rId16" Type="http://schemas.openxmlformats.org/officeDocument/2006/relationships/slide" Target="slides/slide5.xml"/><Relationship Id="rId195" Type="http://schemas.openxmlformats.org/officeDocument/2006/relationships/font" Target="fonts/Montserrat-bold.fntdata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99" Type="http://schemas.openxmlformats.org/officeDocument/2006/relationships/font" Target="fonts/Ultra-regular.fntdata"/><Relationship Id="rId84" Type="http://schemas.openxmlformats.org/officeDocument/2006/relationships/slide" Target="slides/slide73.xml"/><Relationship Id="rId83" Type="http://schemas.openxmlformats.org/officeDocument/2006/relationships/slide" Target="slides/slide72.xml"/><Relationship Id="rId86" Type="http://schemas.openxmlformats.org/officeDocument/2006/relationships/slide" Target="slides/slide75.xml"/><Relationship Id="rId85" Type="http://schemas.openxmlformats.org/officeDocument/2006/relationships/slide" Target="slides/slide74.xml"/><Relationship Id="rId88" Type="http://schemas.openxmlformats.org/officeDocument/2006/relationships/slide" Target="slides/slide77.xml"/><Relationship Id="rId150" Type="http://schemas.openxmlformats.org/officeDocument/2006/relationships/slide" Target="slides/slide139.xml"/><Relationship Id="rId87" Type="http://schemas.openxmlformats.org/officeDocument/2006/relationships/slide" Target="slides/slide76.xml"/><Relationship Id="rId89" Type="http://schemas.openxmlformats.org/officeDocument/2006/relationships/slide" Target="slides/slide78.xml"/><Relationship Id="rId80" Type="http://schemas.openxmlformats.org/officeDocument/2006/relationships/slide" Target="slides/slide69.xml"/><Relationship Id="rId82" Type="http://schemas.openxmlformats.org/officeDocument/2006/relationships/slide" Target="slides/slide71.xml"/><Relationship Id="rId81" Type="http://schemas.openxmlformats.org/officeDocument/2006/relationships/slide" Target="slides/slide70.xml"/><Relationship Id="rId1" Type="http://schemas.openxmlformats.org/officeDocument/2006/relationships/theme" Target="theme/theme8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38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37.xml"/><Relationship Id="rId9" Type="http://schemas.openxmlformats.org/officeDocument/2006/relationships/slideMaster" Target="slideMasters/slideMaster7.xml"/><Relationship Id="rId143" Type="http://schemas.openxmlformats.org/officeDocument/2006/relationships/slide" Target="slides/slide132.xml"/><Relationship Id="rId142" Type="http://schemas.openxmlformats.org/officeDocument/2006/relationships/slide" Target="slides/slide131.xml"/><Relationship Id="rId141" Type="http://schemas.openxmlformats.org/officeDocument/2006/relationships/slide" Target="slides/slide130.xml"/><Relationship Id="rId140" Type="http://schemas.openxmlformats.org/officeDocument/2006/relationships/slide" Target="slides/slide129.xml"/><Relationship Id="rId5" Type="http://schemas.openxmlformats.org/officeDocument/2006/relationships/slideMaster" Target="slideMasters/slideMaster3.xml"/><Relationship Id="rId147" Type="http://schemas.openxmlformats.org/officeDocument/2006/relationships/slide" Target="slides/slide136.xml"/><Relationship Id="rId6" Type="http://schemas.openxmlformats.org/officeDocument/2006/relationships/slideMaster" Target="slideMasters/slideMaster4.xml"/><Relationship Id="rId146" Type="http://schemas.openxmlformats.org/officeDocument/2006/relationships/slide" Target="slides/slide135.xml"/><Relationship Id="rId7" Type="http://schemas.openxmlformats.org/officeDocument/2006/relationships/slideMaster" Target="slideMasters/slideMaster5.xml"/><Relationship Id="rId145" Type="http://schemas.openxmlformats.org/officeDocument/2006/relationships/slide" Target="slides/slide134.xml"/><Relationship Id="rId8" Type="http://schemas.openxmlformats.org/officeDocument/2006/relationships/slideMaster" Target="slideMasters/slideMaster6.xml"/><Relationship Id="rId144" Type="http://schemas.openxmlformats.org/officeDocument/2006/relationships/slide" Target="slides/slide133.xml"/><Relationship Id="rId73" Type="http://schemas.openxmlformats.org/officeDocument/2006/relationships/slide" Target="slides/slide62.xml"/><Relationship Id="rId72" Type="http://schemas.openxmlformats.org/officeDocument/2006/relationships/slide" Target="slides/slide61.xml"/><Relationship Id="rId75" Type="http://schemas.openxmlformats.org/officeDocument/2006/relationships/slide" Target="slides/slide64.xml"/><Relationship Id="rId74" Type="http://schemas.openxmlformats.org/officeDocument/2006/relationships/slide" Target="slides/slide63.xml"/><Relationship Id="rId77" Type="http://schemas.openxmlformats.org/officeDocument/2006/relationships/slide" Target="slides/slide66.xml"/><Relationship Id="rId76" Type="http://schemas.openxmlformats.org/officeDocument/2006/relationships/slide" Target="slides/slide65.xml"/><Relationship Id="rId79" Type="http://schemas.openxmlformats.org/officeDocument/2006/relationships/slide" Target="slides/slide68.xml"/><Relationship Id="rId78" Type="http://schemas.openxmlformats.org/officeDocument/2006/relationships/slide" Target="slides/slide67.xml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139" Type="http://schemas.openxmlformats.org/officeDocument/2006/relationships/slide" Target="slides/slide128.xml"/><Relationship Id="rId138" Type="http://schemas.openxmlformats.org/officeDocument/2006/relationships/slide" Target="slides/slide127.xml"/><Relationship Id="rId137" Type="http://schemas.openxmlformats.org/officeDocument/2006/relationships/slide" Target="slides/slide126.xml"/><Relationship Id="rId132" Type="http://schemas.openxmlformats.org/officeDocument/2006/relationships/slide" Target="slides/slide121.xml"/><Relationship Id="rId131" Type="http://schemas.openxmlformats.org/officeDocument/2006/relationships/slide" Target="slides/slide120.xml"/><Relationship Id="rId130" Type="http://schemas.openxmlformats.org/officeDocument/2006/relationships/slide" Target="slides/slide119.xml"/><Relationship Id="rId136" Type="http://schemas.openxmlformats.org/officeDocument/2006/relationships/slide" Target="slides/slide125.xml"/><Relationship Id="rId135" Type="http://schemas.openxmlformats.org/officeDocument/2006/relationships/slide" Target="slides/slide124.xml"/><Relationship Id="rId134" Type="http://schemas.openxmlformats.org/officeDocument/2006/relationships/slide" Target="slides/slide123.xml"/><Relationship Id="rId133" Type="http://schemas.openxmlformats.org/officeDocument/2006/relationships/slide" Target="slides/slide122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66" Type="http://schemas.openxmlformats.org/officeDocument/2006/relationships/slide" Target="slides/slide55.xml"/><Relationship Id="rId172" Type="http://schemas.openxmlformats.org/officeDocument/2006/relationships/slide" Target="slides/slide161.xml"/><Relationship Id="rId65" Type="http://schemas.openxmlformats.org/officeDocument/2006/relationships/slide" Target="slides/slide54.xml"/><Relationship Id="rId171" Type="http://schemas.openxmlformats.org/officeDocument/2006/relationships/slide" Target="slides/slide160.xml"/><Relationship Id="rId68" Type="http://schemas.openxmlformats.org/officeDocument/2006/relationships/slide" Target="slides/slide57.xml"/><Relationship Id="rId170" Type="http://schemas.openxmlformats.org/officeDocument/2006/relationships/slide" Target="slides/slide159.xml"/><Relationship Id="rId67" Type="http://schemas.openxmlformats.org/officeDocument/2006/relationships/slide" Target="slides/slide56.xml"/><Relationship Id="rId60" Type="http://schemas.openxmlformats.org/officeDocument/2006/relationships/slide" Target="slides/slide49.xml"/><Relationship Id="rId165" Type="http://schemas.openxmlformats.org/officeDocument/2006/relationships/slide" Target="slides/slide154.xml"/><Relationship Id="rId69" Type="http://schemas.openxmlformats.org/officeDocument/2006/relationships/slide" Target="slides/slide58.xml"/><Relationship Id="rId164" Type="http://schemas.openxmlformats.org/officeDocument/2006/relationships/slide" Target="slides/slide153.xml"/><Relationship Id="rId163" Type="http://schemas.openxmlformats.org/officeDocument/2006/relationships/slide" Target="slides/slide152.xml"/><Relationship Id="rId162" Type="http://schemas.openxmlformats.org/officeDocument/2006/relationships/slide" Target="slides/slide151.xml"/><Relationship Id="rId169" Type="http://schemas.openxmlformats.org/officeDocument/2006/relationships/slide" Target="slides/slide158.xml"/><Relationship Id="rId168" Type="http://schemas.openxmlformats.org/officeDocument/2006/relationships/slide" Target="slides/slide157.xml"/><Relationship Id="rId167" Type="http://schemas.openxmlformats.org/officeDocument/2006/relationships/slide" Target="slides/slide156.xml"/><Relationship Id="rId166" Type="http://schemas.openxmlformats.org/officeDocument/2006/relationships/slide" Target="slides/slide155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5" Type="http://schemas.openxmlformats.org/officeDocument/2006/relationships/slide" Target="slides/slide44.xml"/><Relationship Id="rId161" Type="http://schemas.openxmlformats.org/officeDocument/2006/relationships/slide" Target="slides/slide150.xml"/><Relationship Id="rId54" Type="http://schemas.openxmlformats.org/officeDocument/2006/relationships/slide" Target="slides/slide43.xml"/><Relationship Id="rId160" Type="http://schemas.openxmlformats.org/officeDocument/2006/relationships/slide" Target="slides/slide149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159" Type="http://schemas.openxmlformats.org/officeDocument/2006/relationships/slide" Target="slides/slide148.xml"/><Relationship Id="rId59" Type="http://schemas.openxmlformats.org/officeDocument/2006/relationships/slide" Target="slides/slide48.xml"/><Relationship Id="rId154" Type="http://schemas.openxmlformats.org/officeDocument/2006/relationships/slide" Target="slides/slide143.xml"/><Relationship Id="rId58" Type="http://schemas.openxmlformats.org/officeDocument/2006/relationships/slide" Target="slides/slide47.xml"/><Relationship Id="rId153" Type="http://schemas.openxmlformats.org/officeDocument/2006/relationships/slide" Target="slides/slide142.xml"/><Relationship Id="rId152" Type="http://schemas.openxmlformats.org/officeDocument/2006/relationships/slide" Target="slides/slide141.xml"/><Relationship Id="rId151" Type="http://schemas.openxmlformats.org/officeDocument/2006/relationships/slide" Target="slides/slide140.xml"/><Relationship Id="rId158" Type="http://schemas.openxmlformats.org/officeDocument/2006/relationships/slide" Target="slides/slide147.xml"/><Relationship Id="rId157" Type="http://schemas.openxmlformats.org/officeDocument/2006/relationships/slide" Target="slides/slide146.xml"/><Relationship Id="rId156" Type="http://schemas.openxmlformats.org/officeDocument/2006/relationships/slide" Target="slides/slide145.xml"/><Relationship Id="rId155" Type="http://schemas.openxmlformats.org/officeDocument/2006/relationships/slide" Target="slides/slide144.xml"/><Relationship Id="rId107" Type="http://schemas.openxmlformats.org/officeDocument/2006/relationships/slide" Target="slides/slide96.xml"/><Relationship Id="rId106" Type="http://schemas.openxmlformats.org/officeDocument/2006/relationships/slide" Target="slides/slide95.xml"/><Relationship Id="rId105" Type="http://schemas.openxmlformats.org/officeDocument/2006/relationships/slide" Target="slides/slide94.xml"/><Relationship Id="rId104" Type="http://schemas.openxmlformats.org/officeDocument/2006/relationships/slide" Target="slides/slide93.xml"/><Relationship Id="rId109" Type="http://schemas.openxmlformats.org/officeDocument/2006/relationships/slide" Target="slides/slide98.xml"/><Relationship Id="rId108" Type="http://schemas.openxmlformats.org/officeDocument/2006/relationships/slide" Target="slides/slide97.xml"/><Relationship Id="rId103" Type="http://schemas.openxmlformats.org/officeDocument/2006/relationships/slide" Target="slides/slide92.xml"/><Relationship Id="rId102" Type="http://schemas.openxmlformats.org/officeDocument/2006/relationships/slide" Target="slides/slide91.xml"/><Relationship Id="rId101" Type="http://schemas.openxmlformats.org/officeDocument/2006/relationships/slide" Target="slides/slide90.xml"/><Relationship Id="rId100" Type="http://schemas.openxmlformats.org/officeDocument/2006/relationships/slide" Target="slides/slide89.xml"/><Relationship Id="rId129" Type="http://schemas.openxmlformats.org/officeDocument/2006/relationships/slide" Target="slides/slide118.xml"/><Relationship Id="rId128" Type="http://schemas.openxmlformats.org/officeDocument/2006/relationships/slide" Target="slides/slide117.xml"/><Relationship Id="rId127" Type="http://schemas.openxmlformats.org/officeDocument/2006/relationships/slide" Target="slides/slide116.xml"/><Relationship Id="rId126" Type="http://schemas.openxmlformats.org/officeDocument/2006/relationships/slide" Target="slides/slide115.xml"/><Relationship Id="rId121" Type="http://schemas.openxmlformats.org/officeDocument/2006/relationships/slide" Target="slides/slide110.xml"/><Relationship Id="rId120" Type="http://schemas.openxmlformats.org/officeDocument/2006/relationships/slide" Target="slides/slide109.xml"/><Relationship Id="rId125" Type="http://schemas.openxmlformats.org/officeDocument/2006/relationships/slide" Target="slides/slide114.xml"/><Relationship Id="rId124" Type="http://schemas.openxmlformats.org/officeDocument/2006/relationships/slide" Target="slides/slide113.xml"/><Relationship Id="rId123" Type="http://schemas.openxmlformats.org/officeDocument/2006/relationships/slide" Target="slides/slide112.xml"/><Relationship Id="rId122" Type="http://schemas.openxmlformats.org/officeDocument/2006/relationships/slide" Target="slides/slide111.xml"/><Relationship Id="rId95" Type="http://schemas.openxmlformats.org/officeDocument/2006/relationships/slide" Target="slides/slide84.xml"/><Relationship Id="rId94" Type="http://schemas.openxmlformats.org/officeDocument/2006/relationships/slide" Target="slides/slide83.xml"/><Relationship Id="rId97" Type="http://schemas.openxmlformats.org/officeDocument/2006/relationships/slide" Target="slides/slide86.xml"/><Relationship Id="rId96" Type="http://schemas.openxmlformats.org/officeDocument/2006/relationships/slide" Target="slides/slide85.xml"/><Relationship Id="rId99" Type="http://schemas.openxmlformats.org/officeDocument/2006/relationships/slide" Target="slides/slide88.xml"/><Relationship Id="rId98" Type="http://schemas.openxmlformats.org/officeDocument/2006/relationships/slide" Target="slides/slide87.xml"/><Relationship Id="rId91" Type="http://schemas.openxmlformats.org/officeDocument/2006/relationships/slide" Target="slides/slide80.xml"/><Relationship Id="rId90" Type="http://schemas.openxmlformats.org/officeDocument/2006/relationships/slide" Target="slides/slide79.xml"/><Relationship Id="rId93" Type="http://schemas.openxmlformats.org/officeDocument/2006/relationships/slide" Target="slides/slide82.xml"/><Relationship Id="rId92" Type="http://schemas.openxmlformats.org/officeDocument/2006/relationships/slide" Target="slides/slide81.xml"/><Relationship Id="rId118" Type="http://schemas.openxmlformats.org/officeDocument/2006/relationships/slide" Target="slides/slide107.xml"/><Relationship Id="rId117" Type="http://schemas.openxmlformats.org/officeDocument/2006/relationships/slide" Target="slides/slide106.xml"/><Relationship Id="rId116" Type="http://schemas.openxmlformats.org/officeDocument/2006/relationships/slide" Target="slides/slide105.xml"/><Relationship Id="rId115" Type="http://schemas.openxmlformats.org/officeDocument/2006/relationships/slide" Target="slides/slide104.xml"/><Relationship Id="rId119" Type="http://schemas.openxmlformats.org/officeDocument/2006/relationships/slide" Target="slides/slide108.xml"/><Relationship Id="rId110" Type="http://schemas.openxmlformats.org/officeDocument/2006/relationships/slide" Target="slides/slide99.xml"/><Relationship Id="rId114" Type="http://schemas.openxmlformats.org/officeDocument/2006/relationships/slide" Target="slides/slide103.xml"/><Relationship Id="rId113" Type="http://schemas.openxmlformats.org/officeDocument/2006/relationships/slide" Target="slides/slide102.xml"/><Relationship Id="rId112" Type="http://schemas.openxmlformats.org/officeDocument/2006/relationships/slide" Target="slides/slide101.xml"/><Relationship Id="rId111" Type="http://schemas.openxmlformats.org/officeDocument/2006/relationships/slide" Target="slides/slide100.xml"/><Relationship Id="rId206" Type="http://schemas.openxmlformats.org/officeDocument/2006/relationships/font" Target="fonts/Alegreya-bold.fntdata"/><Relationship Id="rId205" Type="http://schemas.openxmlformats.org/officeDocument/2006/relationships/font" Target="fonts/Alegreya-regular.fntdata"/><Relationship Id="rId204" Type="http://schemas.openxmlformats.org/officeDocument/2006/relationships/font" Target="fonts/OpenSans-boldItalic.fntdata"/><Relationship Id="rId203" Type="http://schemas.openxmlformats.org/officeDocument/2006/relationships/font" Target="fonts/OpenSans-italic.fntdata"/><Relationship Id="rId208" Type="http://schemas.openxmlformats.org/officeDocument/2006/relationships/font" Target="fonts/Alegreya-boldItalic.fntdata"/><Relationship Id="rId207" Type="http://schemas.openxmlformats.org/officeDocument/2006/relationships/font" Target="fonts/Alegreya-italic.fntdata"/><Relationship Id="rId202" Type="http://schemas.openxmlformats.org/officeDocument/2006/relationships/font" Target="fonts/OpenSans-bold.fntdata"/><Relationship Id="rId201" Type="http://schemas.openxmlformats.org/officeDocument/2006/relationships/font" Target="fonts/OpenSans-regular.fntdata"/><Relationship Id="rId200" Type="http://schemas.openxmlformats.org/officeDocument/2006/relationships/font" Target="fonts/BreeSerif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14665ee4_0_0:notes"/>
          <p:cNvSpPr/>
          <p:nvPr>
            <p:ph idx="2" type="sldImg"/>
          </p:nvPr>
        </p:nvSpPr>
        <p:spPr>
          <a:xfrm>
            <a:off x="381172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14665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272515d9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6272515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db9e38114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db9e3811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db9e38114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db9e3811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db9e38114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db9e3811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db9e38114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db9e381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5481f220bc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5481f220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81f220bc_0_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81f220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5481f220bc_0_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5481f220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db9e38114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db9e3811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14ffd9307_0_3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214ffd930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db9e38114_0_2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db9e3811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01f8190c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01f8190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db9e38114_0_2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db9e3811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db9e38114_0_2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db9e3811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64d8e280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64d8e2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64d8e2806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64d8e28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64d8e2806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364d8e28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1db9e38114_0_2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1db9e3811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db9e38114_0_2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1db9e3811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5481f220bc_0_8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5481f220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5481f220bc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5481f220b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5481f220bc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5481f220b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13c2b994f_0_2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13c2b994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5481f220bc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5481f220b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db9e38114_0_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db9e3811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db9e38114_0_3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1db9e3811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db9e38114_0_3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1db9e3811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db9e38114_0_3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1db9e3811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1db9e38114_0_3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1db9e38114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db9e38114_0_3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1db9e3811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db9e38114_0_3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db9e3811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db9e38114_0_3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db9e381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ADS-M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21e079a68c_0_129:notes"/>
          <p:cNvSpPr/>
          <p:nvPr>
            <p:ph idx="2" type="sldImg"/>
          </p:nvPr>
        </p:nvSpPr>
        <p:spPr>
          <a:xfrm>
            <a:off x="38117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21e079a68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13c2b994f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13c2b994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1e079a68c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1e079a68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1dfef006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21dfef00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1e079a68c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21e079a68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21e079a68c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21e079a68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1e079a68c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21e079a68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21e079a68c_0_1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21e079a68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21e079a68c_0_176:notes"/>
          <p:cNvSpPr/>
          <p:nvPr>
            <p:ph idx="2" type="sldImg"/>
          </p:nvPr>
        </p:nvSpPr>
        <p:spPr>
          <a:xfrm>
            <a:off x="38117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21e079a68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389b78badb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389b78bad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55ceba506a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55ceba50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5481f220bc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5481f220b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4e9e9d4c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4e9e9d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481f220bc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481f220b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1e079a68c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1e079a68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dfd62d317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1dfd62d3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3844732a31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3844732a3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5481f220bc_0_1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5481f220b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21e079a68c_0_2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21e079a68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1e079a68c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21e079a68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21e079a68c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21e079a68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21dfef0069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21dfef00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389b78badb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389b78bad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4e9e9d4c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14e9e9d4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389b78badb_3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389b78bad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389b78badb_3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389b78bad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389b78badb_3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389b78bad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389b78badb_3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389b78bad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389b78badb_3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389b78badb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389b78badb_3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389b78badb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389b78badb_3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389b78badb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89b78badb_3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89b78badb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389b78badb_3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389b78badb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89b78badb_3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389b78badb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e3a7e563a_0_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de3a7e56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89b78badb_3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89b78badb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389b78badb_3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389b78badb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389b78badb_3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389b78badb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89b78badb_3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389b78badb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389b78badb_3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389b78badb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389b78badb_3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389b78badb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389b78badb_3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389b78badb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89b78badb_3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389b78badb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389b78badb_3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389b78badb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389b78badb_3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389b78badb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14e9e9d4c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14e9e9d4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389b78badb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389b78bad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2205c1d03e_4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2205c1d03e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205c1d03e_4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2205c1d03e_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55ceba506a_0_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55ceba50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5ceba506a_0_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5ceba506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14e9e9d4c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14e9e9d4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14e9e9d4c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14e9e9d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3c2b99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3c2b99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4e9e9d4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14e9e9d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13c2b994f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13c2b994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14e9e9d4c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14e9e9d4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01f8190c4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01f8190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e08d35c5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e08d35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922db8e30390c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922db8e30390c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13c2b994f_0_3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13c2b994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4e9e9d4c_0_2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14e9e9d4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14e9e9d4c_0_3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14e9e9d4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14e9e9d4c_0_3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14e9e9d4c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3c2b994f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3c2b994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0aee1ccd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e0aee1cc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e08d35c5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e08d35c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14e9e9d4c_0_3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14e9e9d4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14e9e9d4c_0_4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14e9e9d4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14e9e9d4c_0_4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14e9e9d4c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14e9e9d4c_0_4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14e9e9d4c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14e9e9d4c_0_4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14e9e9d4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14e9e9d4c_0_4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14e9e9d4c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14e9e9d4c_0_5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14e9e9d4c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14e9e9d4c_0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14e9e9d4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3c2b994f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3c2b994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4e9e9d4c_0_5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14e9e9d4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14e9e9d4c_0_5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14e9e9d4c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14e9e9d4c_0_6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14e9e9d4c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14e9e9d4c_0_6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14e9e9d4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db9e3811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db9e381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14e9e9d4c_0_5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14e9e9d4c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14e9e9d4c_0_6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14e9e9d4c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14e9e9d4c_0_6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14e9e9d4c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14e9e9d4c_0_7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14e9e9d4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14e9e9d4c_0_7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14e9e9d4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3c2b994f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3c2b994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14e9e9d4c_0_7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14e9e9d4c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14e9e9d4c_0_7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14e9e9d4c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14e9e9d4c_0_6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14e9e9d4c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14e9e9d4c_0_8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14e9e9d4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14e9e9d4c_0_8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14e9e9d4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14e9e9d4c_0_8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14e9e9d4c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14e9e9d4c_0_8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14e9e9d4c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14e9e9d4c_0_8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14e9e9d4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14e9e9d4c_0_10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14e9e9d4c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14e9e9d4c_0_9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14e9e9d4c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13c2b994f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13c2b994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14e9e9d4c_0_10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14e9e9d4c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14e9e9d4c_0_10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14e9e9d4c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14e9e9d4c_0_10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14e9e9d4c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14e9e9d4c_0_10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14e9e9d4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14e9e9d4c_0_10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14e9e9d4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14e9e9d4c_0_10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14e9e9d4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14e9e9d4c_0_10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14e9e9d4c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14e9e9d4c_0_1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14e9e9d4c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14e9e9d4c_0_1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14e9e9d4c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14e9e9d4c_0_1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14e9e9d4c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3c2b994f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13c2b994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14ffd9307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14ffd93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14e9e9d4c_0_1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14e9e9d4c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ADS3M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14ffd9307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14ffd930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14ffd9307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14ffd930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14ffd9307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14ffd930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14ffd9307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14ffd930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14ffd9307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14ffd930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14ffd9307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14ffd930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14ffd9307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14ffd930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14ffd9307_0_2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14ffd930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3c2b994f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13c2b994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14ffd9307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14ffd930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14ffd9307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14ffd930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14ffd9307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14ffd930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14ffd9307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14ffd930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ADS-M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14ffd9307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14ffd930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14ffd9307_0_2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14ffd930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14ffd9307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14ffd930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4ffd9307_0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4ffd930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14ffd9307_0_2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14ffd930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14ffd9307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14ffd930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13c2b994f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13c2b994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14ffd9307_0_2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214ffd930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14ffd9307_0_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14ffd930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4ffd9307_0_3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4ffd9307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14e9e9d4c_0_7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14e9e9d4c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14ffd9307_0_3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214ffd930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14ffd9307_0_3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14ffd9307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14ffd9307_0_3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214ffd930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db9e38114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db9e3811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db9e38114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1db9e381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1dfef0069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1dfef006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e.jpg" id="10" name="Google Shape;10;p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4" name="Google Shape;14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" name="Google Shape;16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0" y="-125"/>
            <a:ext cx="3152707" cy="66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2299000" y="4856704"/>
            <a:ext cx="4670685" cy="2763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Professor Angelo Gonçalves da Luz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va-code.jpg" id="72" name="Google Shape;72;p11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dslogo.png" id="76" name="Google Shape;76;p11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736571" y="234650"/>
            <a:ext cx="739619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bg>
      <p:bgPr>
        <a:gradFill>
          <a:gsLst>
            <a:gs pos="0">
              <a:srgbClr val="7CC9C2"/>
            </a:gs>
            <a:gs pos="100000">
              <a:srgbClr val="3F837D"/>
            </a:gs>
          </a:gsLst>
          <a:lin ang="5400012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va-code.jpg" id="78" name="Google Shape;78;p12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Ultra"/>
              <a:buNone/>
              <a:defRPr sz="3000"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ree Serif"/>
              <a:buChar char="○"/>
              <a:defRPr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dslogo.png" id="82" name="Google Shape;82;p1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736571" y="234650"/>
            <a:ext cx="739619" cy="321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ac.png" id="83" name="Google Shape;83;p12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11700" y="4569025"/>
            <a:ext cx="1527204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">
  <p:cSld name="TITLE_AND_BODY_1_1">
    <p:bg>
      <p:bgPr>
        <a:gradFill>
          <a:gsLst>
            <a:gs pos="0">
              <a:srgbClr val="FFC002"/>
            </a:gs>
            <a:gs pos="100000">
              <a:srgbClr val="795B0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va-code.jpg" id="85" name="Google Shape;85;p13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Ultra"/>
              <a:buNone/>
              <a:defRPr sz="3000">
                <a:solidFill>
                  <a:srgbClr val="0000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ree Serif"/>
              <a:buChar char="○"/>
              <a:defRPr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dslogo.png" id="89" name="Google Shape;8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736571" y="234650"/>
            <a:ext cx="739619" cy="321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ac.png" id="90" name="Google Shape;90;p13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11700" y="4569025"/>
            <a:ext cx="1527204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 1">
  <p:cSld name="TITLE_AND_BODY_1_1_1"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va-code.jpg" id="92" name="Google Shape;92;p14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Ultra"/>
              <a:buNone/>
              <a:defRPr sz="3000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 New"/>
              <a:buChar char="●"/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Char char="○"/>
              <a:defRPr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dslogo.png" id="96" name="Google Shape;96;p1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736571" y="234650"/>
            <a:ext cx="739619" cy="321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ac.png" id="97" name="Google Shape;97;p14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11700" y="4569025"/>
            <a:ext cx="1527204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 1 1">
  <p:cSld name="TITLE_AND_BODY_1_1_1_1"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va-code.jpg" id="99" name="Google Shape;99;p15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Ultra"/>
              <a:buNone/>
              <a:defRPr sz="3000">
                <a:solidFill>
                  <a:srgbClr val="38761D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ourier New"/>
              <a:buChar char="●"/>
              <a:defRPr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Bree Serif"/>
              <a:buChar char="○"/>
              <a:defRPr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■"/>
              <a:defRPr>
                <a:solidFill>
                  <a:srgbClr val="274E1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●"/>
              <a:defRPr>
                <a:solidFill>
                  <a:srgbClr val="274E1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○"/>
              <a:defRPr>
                <a:solidFill>
                  <a:srgbClr val="274E1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■"/>
              <a:defRPr>
                <a:solidFill>
                  <a:srgbClr val="274E1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●"/>
              <a:defRPr>
                <a:solidFill>
                  <a:srgbClr val="274E1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○"/>
              <a:defRPr>
                <a:solidFill>
                  <a:srgbClr val="274E1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Char char="■"/>
              <a:defRPr>
                <a:solidFill>
                  <a:srgbClr val="274E13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dslogo.png" id="103" name="Google Shape;103;p15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736571" y="234650"/>
            <a:ext cx="739619" cy="321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ac.png" id="104" name="Google Shape;104;p1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11700" y="4569025"/>
            <a:ext cx="1527204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5FF83"/>
            </a:gs>
            <a:gs pos="100000">
              <a:srgbClr val="E3F60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dslogo.png" id="113" name="Google Shape;113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8041371" y="118837"/>
            <a:ext cx="739619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2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" name="Google Shape;125;p20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hasCustomPrompt="1" type="title"/>
          </p:nvPr>
        </p:nvSpPr>
        <p:spPr>
          <a:xfrm>
            <a:off x="311700" y="1304850"/>
            <a:ext cx="8520600" cy="15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182A2E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ctrTitle"/>
          </p:nvPr>
        </p:nvSpPr>
        <p:spPr>
          <a:xfrm>
            <a:off x="1176778" y="1610825"/>
            <a:ext cx="634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5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26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Montserrat"/>
              <a:buChar char="∎"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□"/>
              <a:defRPr b="1" sz="3000"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▪"/>
              <a:defRPr b="1" sz="3000"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0" name="Google Shape;150;p27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1164100" y="2925350"/>
            <a:ext cx="68157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154" name="Google Shape;154;p28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1164100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4671601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159" name="Google Shape;159;p29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163" name="Google Shape;163;p30"/>
          <p:cNvSpPr txBox="1"/>
          <p:nvPr>
            <p:ph idx="2" type="body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164" name="Google Shape;164;p30"/>
          <p:cNvSpPr txBox="1"/>
          <p:nvPr>
            <p:ph idx="3" type="body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165" name="Google Shape;165;p30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68" name="Google Shape;168;p31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 2">
  <p:cSld name="TITLE_AND_BODY_1_1_2">
    <p:bg>
      <p:bgPr>
        <a:gradFill>
          <a:gsLst>
            <a:gs pos="0">
              <a:srgbClr val="7CC9C2"/>
            </a:gs>
            <a:gs pos="100000">
              <a:srgbClr val="3F837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Ultra"/>
              <a:buNone/>
              <a:defRPr sz="2400"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legreya"/>
              <a:buChar char="●"/>
              <a:defRPr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ree Serif"/>
              <a:buChar char="○"/>
              <a:defRPr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Senac.png" id="32" name="Google Shape;3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11700" y="4797625"/>
            <a:ext cx="1145404" cy="241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slogo.png" id="33" name="Google Shape;33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8041371" y="118837"/>
            <a:ext cx="739619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182A2E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ctrTitle"/>
          </p:nvPr>
        </p:nvSpPr>
        <p:spPr>
          <a:xfrm>
            <a:off x="1176778" y="1610825"/>
            <a:ext cx="634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35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80" name="Google Shape;180;p36"/>
          <p:cNvSpPr txBox="1"/>
          <p:nvPr>
            <p:ph idx="1" type="subTitle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1" name="Google Shape;181;p36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Montserrat"/>
              <a:buChar char="∎"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□"/>
              <a:defRPr b="1" sz="3000"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▪"/>
              <a:defRPr b="1" sz="3000"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4" name="Google Shape;184;p37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37"/>
          <p:cNvGrpSpPr/>
          <p:nvPr/>
        </p:nvGrpSpPr>
        <p:grpSpPr>
          <a:xfrm>
            <a:off x="1470529" y="1129672"/>
            <a:ext cx="215966" cy="380448"/>
            <a:chOff x="6718575" y="2318625"/>
            <a:chExt cx="256950" cy="407375"/>
          </a:xfrm>
        </p:grpSpPr>
        <p:sp>
          <p:nvSpPr>
            <p:cNvPr id="186" name="Google Shape;186;p3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1164100" y="2925350"/>
            <a:ext cx="68157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197" name="Google Shape;197;p38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1164100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01" name="Google Shape;201;p39"/>
          <p:cNvSpPr txBox="1"/>
          <p:nvPr>
            <p:ph idx="2" type="body"/>
          </p:nvPr>
        </p:nvSpPr>
        <p:spPr>
          <a:xfrm>
            <a:off x="4671601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02" name="Google Shape;202;p39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06" name="Google Shape;206;p40"/>
          <p:cNvSpPr txBox="1"/>
          <p:nvPr>
            <p:ph idx="2" type="body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07" name="Google Shape;207;p40"/>
          <p:cNvSpPr txBox="1"/>
          <p:nvPr>
            <p:ph idx="3" type="body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08" name="Google Shape;208;p40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11" name="Google Shape;211;p41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 1 2">
  <p:cSld name="TITLE_AND_BODY_1_1_1_2">
    <p:bg>
      <p:bgPr>
        <a:gradFill>
          <a:gsLst>
            <a:gs pos="0">
              <a:srgbClr val="FFC002"/>
            </a:gs>
            <a:gs pos="100000">
              <a:srgbClr val="795B0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Ultra"/>
              <a:buNone/>
              <a:defRPr sz="2400">
                <a:solidFill>
                  <a:srgbClr val="0000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ree Serif"/>
              <a:buChar char="○"/>
              <a:defRPr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Senac.png" id="38" name="Google Shape;38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11700" y="4797625"/>
            <a:ext cx="1145404" cy="241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slogo.png" id="39" name="Google Shape;39;p5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8041371" y="118837"/>
            <a:ext cx="739619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219" name="Google Shape;219;p4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5"/>
          <p:cNvSpPr/>
          <p:nvPr/>
        </p:nvSpPr>
        <p:spPr>
          <a:xfrm>
            <a:off x="1315275" y="9212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21" name="Google Shape;221;p45"/>
          <p:cNvSpPr/>
          <p:nvPr/>
        </p:nvSpPr>
        <p:spPr>
          <a:xfrm>
            <a:off x="1010475" y="6164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22" name="Google Shape;222;p45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224" name="Google Shape;224;p4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6"/>
          <p:cNvSpPr/>
          <p:nvPr/>
        </p:nvSpPr>
        <p:spPr>
          <a:xfrm flipH="1" rot="145359">
            <a:off x="214170" y="172988"/>
            <a:ext cx="4542160" cy="2829775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6"/>
          <p:cNvSpPr/>
          <p:nvPr/>
        </p:nvSpPr>
        <p:spPr>
          <a:xfrm flipH="1" rot="145359">
            <a:off x="16246" y="3255"/>
            <a:ext cx="4542160" cy="2829775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6"/>
          <p:cNvSpPr txBox="1"/>
          <p:nvPr>
            <p:ph type="ctrTitle"/>
          </p:nvPr>
        </p:nvSpPr>
        <p:spPr>
          <a:xfrm>
            <a:off x="639427" y="926006"/>
            <a:ext cx="3261900" cy="8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" name="Google Shape;228;p46"/>
          <p:cNvSpPr txBox="1"/>
          <p:nvPr>
            <p:ph idx="1" type="subTitle"/>
          </p:nvPr>
        </p:nvSpPr>
        <p:spPr>
          <a:xfrm>
            <a:off x="639427" y="1689358"/>
            <a:ext cx="3261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2.png" id="230" name="Google Shape;230;p4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7"/>
          <p:cNvSpPr/>
          <p:nvPr/>
        </p:nvSpPr>
        <p:spPr>
          <a:xfrm>
            <a:off x="1992350" y="3777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32" name="Google Shape;232;p47"/>
          <p:cNvSpPr/>
          <p:nvPr/>
        </p:nvSpPr>
        <p:spPr>
          <a:xfrm>
            <a:off x="1763750" y="-11462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33" name="Google Shape;233;p47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235" name="Google Shape;235;p4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8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37" name="Google Shape;237;p48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38" name="Google Shape;238;p4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9" name="Google Shape;239;p48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241" name="Google Shape;241;p4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9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3" name="Google Shape;243;p49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44" name="Google Shape;244;p49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" name="Google Shape;245;p49"/>
          <p:cNvSpPr txBox="1"/>
          <p:nvPr>
            <p:ph idx="1" type="body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246" name="Google Shape;246;p49"/>
          <p:cNvSpPr txBox="1"/>
          <p:nvPr>
            <p:ph idx="2" type="body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248" name="Google Shape;248;p5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0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50" name="Google Shape;250;p50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1" name="Google Shape;251;p50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2" name="Google Shape;252;p50"/>
          <p:cNvSpPr txBox="1"/>
          <p:nvPr>
            <p:ph idx="1" type="body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253" name="Google Shape;253;p50"/>
          <p:cNvSpPr txBox="1"/>
          <p:nvPr>
            <p:ph idx="2" type="body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254" name="Google Shape;254;p50"/>
          <p:cNvSpPr txBox="1"/>
          <p:nvPr>
            <p:ph idx="3" type="body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256" name="Google Shape;256;p5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1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58" name="Google Shape;258;p51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9" name="Google Shape;259;p51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261" name="Google Shape;261;p5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2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63" name="Google Shape;263;p52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64" name="Google Shape;264;p52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3.png" id="266" name="Google Shape;266;p5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 1 2 1">
  <p:cSld name="TITLE_AND_BODY_1_1_1_2_1">
    <p:bg>
      <p:bgPr>
        <a:gradFill>
          <a:gsLst>
            <a:gs pos="0">
              <a:srgbClr val="F5FF83"/>
            </a:gs>
            <a:gs pos="100000">
              <a:srgbClr val="E3F609"/>
            </a:gs>
          </a:gsLst>
          <a:lin ang="5400012" scaled="0"/>
        </a:gra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Ultra"/>
              <a:buNone/>
              <a:defRPr sz="2400">
                <a:solidFill>
                  <a:srgbClr val="0000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ree Serif"/>
              <a:buChar char="○"/>
              <a:defRPr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Senac.png" id="44" name="Google Shape;44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11700" y="4797625"/>
            <a:ext cx="1145404" cy="241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slogo.png" id="45" name="Google Shape;45;p6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8041371" y="118837"/>
            <a:ext cx="739619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182A2E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5"/>
          <p:cNvSpPr txBox="1"/>
          <p:nvPr>
            <p:ph type="ctrTitle"/>
          </p:nvPr>
        </p:nvSpPr>
        <p:spPr>
          <a:xfrm>
            <a:off x="1176778" y="1610825"/>
            <a:ext cx="634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55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75" name="Google Shape;275;p56"/>
          <p:cNvSpPr txBox="1"/>
          <p:nvPr>
            <p:ph idx="1" type="subTitle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56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/>
          <p:nvPr>
            <p:ph idx="1" type="body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Montserrat"/>
              <a:buChar char="∎"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□"/>
              <a:defRPr b="1" sz="3000"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▪"/>
              <a:defRPr b="1" sz="3000"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9" name="Google Shape;279;p57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8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82" name="Google Shape;282;p58"/>
          <p:cNvSpPr txBox="1"/>
          <p:nvPr>
            <p:ph idx="1" type="body"/>
          </p:nvPr>
        </p:nvSpPr>
        <p:spPr>
          <a:xfrm>
            <a:off x="1164100" y="2925350"/>
            <a:ext cx="68157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83" name="Google Shape;283;p58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86" name="Google Shape;286;p59"/>
          <p:cNvSpPr txBox="1"/>
          <p:nvPr>
            <p:ph idx="1" type="body"/>
          </p:nvPr>
        </p:nvSpPr>
        <p:spPr>
          <a:xfrm>
            <a:off x="1164100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87" name="Google Shape;287;p59"/>
          <p:cNvSpPr txBox="1"/>
          <p:nvPr>
            <p:ph idx="2" type="body"/>
          </p:nvPr>
        </p:nvSpPr>
        <p:spPr>
          <a:xfrm>
            <a:off x="4671601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88" name="Google Shape;288;p59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0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91" name="Google Shape;291;p60"/>
          <p:cNvSpPr txBox="1"/>
          <p:nvPr>
            <p:ph idx="1" type="body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92" name="Google Shape;292;p60"/>
          <p:cNvSpPr txBox="1"/>
          <p:nvPr>
            <p:ph idx="2" type="body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93" name="Google Shape;293;p60"/>
          <p:cNvSpPr txBox="1"/>
          <p:nvPr>
            <p:ph idx="3" type="body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94" name="Google Shape;294;p60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1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97" name="Google Shape;297;p61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305" name="Google Shape;305;p6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5"/>
          <p:cNvSpPr/>
          <p:nvPr/>
        </p:nvSpPr>
        <p:spPr>
          <a:xfrm>
            <a:off x="1315275" y="9212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7" name="Google Shape;307;p65"/>
          <p:cNvSpPr/>
          <p:nvPr/>
        </p:nvSpPr>
        <p:spPr>
          <a:xfrm>
            <a:off x="1010475" y="6164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08" name="Google Shape;308;p65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 1 2 1 1">
  <p:cSld name="TITLE_AND_BODY_1_1_1_2_1_1">
    <p:bg>
      <p:bgPr>
        <a:gradFill>
          <a:gsLst>
            <a:gs pos="0">
              <a:srgbClr val="F5FF83"/>
            </a:gs>
            <a:gs pos="100000">
              <a:srgbClr val="E3F609"/>
            </a:gs>
          </a:gsLst>
          <a:lin ang="5400012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Ultra"/>
              <a:buNone/>
              <a:defRPr sz="2400">
                <a:solidFill>
                  <a:srgbClr val="0000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ree Serif"/>
              <a:buChar char="○"/>
              <a:defRPr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Senac.png" id="50" name="Google Shape;50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11700" y="4797625"/>
            <a:ext cx="1145404" cy="241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slogo.png" id="51" name="Google Shape;51;p7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8041371" y="118837"/>
            <a:ext cx="739619" cy="32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310" name="Google Shape;310;p6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6"/>
          <p:cNvSpPr/>
          <p:nvPr/>
        </p:nvSpPr>
        <p:spPr>
          <a:xfrm flipH="1" rot="169468">
            <a:off x="3608972" y="6461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66"/>
          <p:cNvSpPr/>
          <p:nvPr/>
        </p:nvSpPr>
        <p:spPr>
          <a:xfrm flipH="1" rot="169468">
            <a:off x="3380372" y="4175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66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4" name="Google Shape;314;p66"/>
          <p:cNvSpPr txBox="1"/>
          <p:nvPr>
            <p:ph idx="1" type="subTitle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2.png" id="316" name="Google Shape;316;p6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/>
          <p:nvPr/>
        </p:nvSpPr>
        <p:spPr>
          <a:xfrm>
            <a:off x="1992350" y="3777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18" name="Google Shape;318;p67"/>
          <p:cNvSpPr/>
          <p:nvPr/>
        </p:nvSpPr>
        <p:spPr>
          <a:xfrm>
            <a:off x="1763750" y="-11462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19" name="Google Shape;319;p67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321" name="Google Shape;321;p6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8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23" name="Google Shape;323;p68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24" name="Google Shape;324;p6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5" name="Google Shape;325;p68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327" name="Google Shape;327;p6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9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29" name="Google Shape;329;p69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30" name="Google Shape;330;p69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1" name="Google Shape;331;p69"/>
          <p:cNvSpPr txBox="1"/>
          <p:nvPr>
            <p:ph idx="1" type="body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332" name="Google Shape;332;p69"/>
          <p:cNvSpPr txBox="1"/>
          <p:nvPr>
            <p:ph idx="2" type="body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334" name="Google Shape;334;p7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0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36" name="Google Shape;336;p70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37" name="Google Shape;337;p70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" name="Google Shape;338;p70"/>
          <p:cNvSpPr txBox="1"/>
          <p:nvPr>
            <p:ph idx="1" type="body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339" name="Google Shape;339;p70"/>
          <p:cNvSpPr txBox="1"/>
          <p:nvPr>
            <p:ph idx="2" type="body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340" name="Google Shape;340;p70"/>
          <p:cNvSpPr txBox="1"/>
          <p:nvPr>
            <p:ph idx="3" type="body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342" name="Google Shape;342;p7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71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44" name="Google Shape;344;p71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45" name="Google Shape;345;p71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347" name="Google Shape;347;p7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2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49" name="Google Shape;349;p72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50" name="Google Shape;350;p72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3.png" id="352" name="Google Shape;352;p7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182A2E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5"/>
          <p:cNvSpPr txBox="1"/>
          <p:nvPr>
            <p:ph type="ctrTitle"/>
          </p:nvPr>
        </p:nvSpPr>
        <p:spPr>
          <a:xfrm>
            <a:off x="1176778" y="1610825"/>
            <a:ext cx="634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75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6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61" name="Google Shape;361;p76"/>
          <p:cNvSpPr txBox="1"/>
          <p:nvPr>
            <p:ph idx="1" type="subTitle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2" name="Google Shape;362;p76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 1 1 1">
  <p:cSld name="TITLE_AND_BODY_1_1_1_1_1"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Ultra"/>
              <a:buNone/>
              <a:defRPr sz="2400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 New"/>
              <a:buChar char="●"/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Char char="○"/>
              <a:defRPr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Senac.png" id="57" name="Google Shape;57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11700" y="4797625"/>
            <a:ext cx="1145404" cy="241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slogo.png" id="58" name="Google Shape;58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8041371" y="118837"/>
            <a:ext cx="739619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7"/>
          <p:cNvSpPr txBox="1"/>
          <p:nvPr>
            <p:ph idx="1" type="body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Montserrat"/>
              <a:buChar char="∎"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□"/>
              <a:defRPr b="1" sz="3000"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▪"/>
              <a:defRPr b="1" sz="3000"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5" name="Google Shape;365;p77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77"/>
          <p:cNvGrpSpPr/>
          <p:nvPr/>
        </p:nvGrpSpPr>
        <p:grpSpPr>
          <a:xfrm>
            <a:off x="1470529" y="1129672"/>
            <a:ext cx="215966" cy="380448"/>
            <a:chOff x="6718575" y="2318625"/>
            <a:chExt cx="256950" cy="407375"/>
          </a:xfrm>
        </p:grpSpPr>
        <p:sp>
          <p:nvSpPr>
            <p:cNvPr id="367" name="Google Shape;367;p7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8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77" name="Google Shape;377;p78"/>
          <p:cNvSpPr txBox="1"/>
          <p:nvPr>
            <p:ph idx="1" type="body"/>
          </p:nvPr>
        </p:nvSpPr>
        <p:spPr>
          <a:xfrm>
            <a:off x="1164100" y="2925350"/>
            <a:ext cx="68157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378" name="Google Shape;378;p78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9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81" name="Google Shape;381;p79"/>
          <p:cNvSpPr txBox="1"/>
          <p:nvPr>
            <p:ph idx="1" type="body"/>
          </p:nvPr>
        </p:nvSpPr>
        <p:spPr>
          <a:xfrm>
            <a:off x="1164100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382" name="Google Shape;382;p79"/>
          <p:cNvSpPr txBox="1"/>
          <p:nvPr>
            <p:ph idx="2" type="body"/>
          </p:nvPr>
        </p:nvSpPr>
        <p:spPr>
          <a:xfrm>
            <a:off x="4671601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383" name="Google Shape;383;p79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0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86" name="Google Shape;386;p80"/>
          <p:cNvSpPr txBox="1"/>
          <p:nvPr>
            <p:ph idx="1" type="body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87" name="Google Shape;387;p80"/>
          <p:cNvSpPr txBox="1"/>
          <p:nvPr>
            <p:ph idx="2" type="body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88" name="Google Shape;388;p80"/>
          <p:cNvSpPr txBox="1"/>
          <p:nvPr>
            <p:ph idx="3" type="body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89" name="Google Shape;389;p80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1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92" name="Google Shape;392;p81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182A2E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5"/>
          <p:cNvSpPr txBox="1"/>
          <p:nvPr>
            <p:ph type="ctrTitle"/>
          </p:nvPr>
        </p:nvSpPr>
        <p:spPr>
          <a:xfrm>
            <a:off x="1176778" y="1610825"/>
            <a:ext cx="634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1" name="Google Shape;401;p85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6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04" name="Google Shape;404;p86"/>
          <p:cNvSpPr txBox="1"/>
          <p:nvPr>
            <p:ph idx="1" type="subTitle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5" name="Google Shape;405;p86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7"/>
          <p:cNvSpPr txBox="1"/>
          <p:nvPr>
            <p:ph idx="1" type="body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Montserrat"/>
              <a:buChar char="∎"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□"/>
              <a:defRPr b="1" sz="3000"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▪"/>
              <a:defRPr b="1" sz="3000"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8" name="Google Shape;408;p87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87"/>
          <p:cNvSpPr/>
          <p:nvPr/>
        </p:nvSpPr>
        <p:spPr>
          <a:xfrm>
            <a:off x="1434146" y="1219732"/>
            <a:ext cx="296600" cy="203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 1 1 1 1 1">
  <p:cSld name="TITLE_AND_BODY_1_1_1_1_1_1_1"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ltra"/>
              <a:buNone/>
              <a:defRPr sz="24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 New"/>
              <a:buChar char="●"/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ree Serif"/>
              <a:buChar char="○"/>
              <a:defRPr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dslogo.png" id="63" name="Google Shape;63;p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7736571" y="234650"/>
            <a:ext cx="554715" cy="241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ac.png" id="64" name="Google Shape;64;p9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11700" y="4797625"/>
            <a:ext cx="1145404" cy="24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8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12" name="Google Shape;412;p88"/>
          <p:cNvSpPr txBox="1"/>
          <p:nvPr>
            <p:ph idx="1" type="body"/>
          </p:nvPr>
        </p:nvSpPr>
        <p:spPr>
          <a:xfrm>
            <a:off x="1164100" y="2925350"/>
            <a:ext cx="68157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13" name="Google Shape;413;p88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9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16" name="Google Shape;416;p89"/>
          <p:cNvSpPr txBox="1"/>
          <p:nvPr>
            <p:ph idx="1" type="body"/>
          </p:nvPr>
        </p:nvSpPr>
        <p:spPr>
          <a:xfrm>
            <a:off x="1164100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17" name="Google Shape;417;p89"/>
          <p:cNvSpPr txBox="1"/>
          <p:nvPr>
            <p:ph idx="2" type="body"/>
          </p:nvPr>
        </p:nvSpPr>
        <p:spPr>
          <a:xfrm>
            <a:off x="4671601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18" name="Google Shape;418;p89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0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21" name="Google Shape;421;p90"/>
          <p:cNvSpPr txBox="1"/>
          <p:nvPr>
            <p:ph idx="1" type="body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422" name="Google Shape;422;p90"/>
          <p:cNvSpPr txBox="1"/>
          <p:nvPr>
            <p:ph idx="2" type="body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423" name="Google Shape;423;p90"/>
          <p:cNvSpPr txBox="1"/>
          <p:nvPr>
            <p:ph idx="3" type="body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424" name="Google Shape;424;p90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1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27" name="Google Shape;427;p91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 1 1 1 1 1">
  <p:cSld name="TITLE_AND_BODY_1_1_1_1_1_1"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311700" y="140225"/>
            <a:ext cx="72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Ultra"/>
              <a:buNone/>
              <a:defRPr sz="2400">
                <a:solidFill>
                  <a:srgbClr val="38761D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None/>
              <a:defRPr>
                <a:solidFill>
                  <a:srgbClr val="38761D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1700" y="847625"/>
            <a:ext cx="8520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Courier New"/>
              <a:buChar char="●"/>
              <a:defRPr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Bree Serif"/>
              <a:buChar char="○"/>
              <a:defRPr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■"/>
              <a:defRPr>
                <a:solidFill>
                  <a:srgbClr val="274E1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●"/>
              <a:defRPr>
                <a:solidFill>
                  <a:srgbClr val="274E1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○"/>
              <a:defRPr>
                <a:solidFill>
                  <a:srgbClr val="274E1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■"/>
              <a:defRPr>
                <a:solidFill>
                  <a:srgbClr val="274E1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●"/>
              <a:defRPr>
                <a:solidFill>
                  <a:srgbClr val="274E1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○"/>
              <a:defRPr>
                <a:solidFill>
                  <a:srgbClr val="274E1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Char char="■"/>
              <a:defRPr>
                <a:solidFill>
                  <a:srgbClr val="274E13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Senac.png" id="69" name="Google Shape;69;p1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11700" y="4797625"/>
            <a:ext cx="1145404" cy="241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slogo.png" id="70" name="Google Shape;70;p10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8041371" y="118837"/>
            <a:ext cx="739619" cy="32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8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9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_rels/slideMaster4.xml.rels><?xml version="1.0" encoding="UTF-8" standalone="yes"?><Relationships xmlns="http://schemas.openxmlformats.org/package/2006/relationships"><Relationship Id="rId10" Type="http://schemas.openxmlformats.org/officeDocument/2006/relationships/theme" Target="../theme/theme5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_rels/slideMaster5.xml.rels><?xml version="1.0" encoding="UTF-8" standalone="yes"?><Relationships xmlns="http://schemas.openxmlformats.org/package/2006/relationships"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6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_rels/slideMaster7.xml.rels><?xml version="1.0" encoding="UTF-8" standalone="yes"?><Relationships xmlns="http://schemas.openxmlformats.org/package/2006/relationships"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/Relationships>
</file>

<file path=ppt/slideMasters/_rels/slideMaster8.xml.rels><?xml version="1.0" encoding="UTF-8" standalone="yes"?><Relationships xmlns="http://schemas.openxmlformats.org/package/2006/relationships"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>
    <mc:Choice Requires="p14">
      <p:transition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C2D4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mc:AlternateContent>
    <mc:Choice Requires="p14">
      <p:transition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C2D4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mc:AlternateContent>
    <mc:Choice Requires="p14">
      <p:transition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A7EB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217" name="Google Shape;217;p44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mc:AlternateContent>
    <mc:Choice Requires="p14">
      <p:transition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C2D4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9" name="Google Shape;269;p54"/>
          <p:cNvSpPr txBox="1"/>
          <p:nvPr>
            <p:ph idx="1" type="body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A7EB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4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303" name="Google Shape;303;p64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C2D4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4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5" name="Google Shape;355;p74"/>
          <p:cNvSpPr txBox="1"/>
          <p:nvPr>
            <p:ph idx="1" type="body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C2D4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4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8" name="Google Shape;398;p84"/>
          <p:cNvSpPr txBox="1"/>
          <p:nvPr>
            <p:ph idx="1" type="body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>
    <mc:Choice Requires="p14">
      <p:transition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ackoverflow.com/insights/survey/2018" TargetMode="External"/><Relationship Id="rId4" Type="http://schemas.openxmlformats.org/officeDocument/2006/relationships/image" Target="../media/image3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6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4.gif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3.png"/><Relationship Id="rId4" Type="http://schemas.openxmlformats.org/officeDocument/2006/relationships/image" Target="../media/image147.png"/><Relationship Id="rId5" Type="http://schemas.openxmlformats.org/officeDocument/2006/relationships/image" Target="../media/image12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urvey.stackoverflow.co/2022/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gif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14.xml"/><Relationship Id="rId3" Type="http://schemas.openxmlformats.org/officeDocument/2006/relationships/hyperlink" Target="https://git-scm.com/book/pt-br/v1/Ferramentas-do-Git-Fazendo-Stash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5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4.png"/><Relationship Id="rId4" Type="http://schemas.openxmlformats.org/officeDocument/2006/relationships/image" Target="../media/image12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3.gif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49.gif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33.png"/><Relationship Id="rId4" Type="http://schemas.openxmlformats.org/officeDocument/2006/relationships/image" Target="../media/image147.png"/><Relationship Id="rId5" Type="http://schemas.openxmlformats.org/officeDocument/2006/relationships/image" Target="../media/image127.png"/><Relationship Id="rId6" Type="http://schemas.openxmlformats.org/officeDocument/2006/relationships/image" Target="../media/image13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3.png"/><Relationship Id="rId4" Type="http://schemas.openxmlformats.org/officeDocument/2006/relationships/image" Target="../media/image147.png"/><Relationship Id="rId5" Type="http://schemas.openxmlformats.org/officeDocument/2006/relationships/image" Target="../media/image127.png"/><Relationship Id="rId6" Type="http://schemas.openxmlformats.org/officeDocument/2006/relationships/image" Target="../media/image1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gif"/><Relationship Id="rId4" Type="http://schemas.openxmlformats.org/officeDocument/2006/relationships/hyperlink" Target="http://git.scm.com" TargetMode="Externa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33.png"/><Relationship Id="rId4" Type="http://schemas.openxmlformats.org/officeDocument/2006/relationships/image" Target="../media/image147.png"/><Relationship Id="rId5" Type="http://schemas.openxmlformats.org/officeDocument/2006/relationships/image" Target="../media/image127.png"/><Relationship Id="rId6" Type="http://schemas.openxmlformats.org/officeDocument/2006/relationships/image" Target="../media/image13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49.gif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33.png"/><Relationship Id="rId4" Type="http://schemas.openxmlformats.org/officeDocument/2006/relationships/image" Target="../media/image127.png"/><Relationship Id="rId5" Type="http://schemas.openxmlformats.org/officeDocument/2006/relationships/image" Target="../media/image132.png"/><Relationship Id="rId6" Type="http://schemas.openxmlformats.org/officeDocument/2006/relationships/image" Target="../media/image14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46.xml"/><Relationship Id="rId3" Type="http://schemas.openxmlformats.org/officeDocument/2006/relationships/hyperlink" Target="https://github.com/spring-projects/spring-boot" TargetMode="External"/><Relationship Id="rId4" Type="http://schemas.openxmlformats.org/officeDocument/2006/relationships/hyperlink" Target="https://github.com/playframework/playframework" TargetMode="External"/><Relationship Id="rId5" Type="http://schemas.openxmlformats.org/officeDocument/2006/relationships/hyperlink" Target="https://github.com/vaadin/framework" TargetMode="External"/><Relationship Id="rId6" Type="http://schemas.openxmlformats.org/officeDocument/2006/relationships/hyperlink" Target="https://github.com/laravel/laravel" TargetMode="External"/><Relationship Id="rId7" Type="http://schemas.openxmlformats.org/officeDocument/2006/relationships/hyperlink" Target="https://github.com/symfony/symfony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47.xml"/><Relationship Id="rId3" Type="http://schemas.openxmlformats.org/officeDocument/2006/relationships/hyperlink" Target="https://try.github.io/" TargetMode="External"/><Relationship Id="rId4" Type="http://schemas.openxmlformats.org/officeDocument/2006/relationships/image" Target="../media/image13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48.xml"/><Relationship Id="rId3" Type="http://schemas.openxmlformats.org/officeDocument/2006/relationships/hyperlink" Target="https://guides.github.com/activities/hello-world/" TargetMode="External"/><Relationship Id="rId4" Type="http://schemas.openxmlformats.org/officeDocument/2006/relationships/hyperlink" Target="https://git-scm.com/book/pt-br/v1/Primeiros-passos-No%C3%A7%C3%B5es-B%C3%A1sicas-de-Git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39.png"/><Relationship Id="rId4" Type="http://schemas.openxmlformats.org/officeDocument/2006/relationships/image" Target="../media/image14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3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9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40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48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46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44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38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54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72.xml"/><Relationship Id="rId3" Type="http://schemas.openxmlformats.org/officeDocument/2006/relationships/hyperlink" Target="http://semver.org/lang/pt-BR/" TargetMode="External"/><Relationship Id="rId4" Type="http://schemas.openxmlformats.org/officeDocument/2006/relationships/hyperlink" Target="https://fjorgemota.com/versionamento-semantico-ou-como-versionar-software/" TargetMode="Externa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33.png"/><Relationship Id="rId4" Type="http://schemas.openxmlformats.org/officeDocument/2006/relationships/image" Target="../media/image127.png"/><Relationship Id="rId5" Type="http://schemas.openxmlformats.org/officeDocument/2006/relationships/image" Target="../media/image141.png"/><Relationship Id="rId6" Type="http://schemas.openxmlformats.org/officeDocument/2006/relationships/image" Target="../media/image132.png"/><Relationship Id="rId7" Type="http://schemas.openxmlformats.org/officeDocument/2006/relationships/image" Target="../media/image147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33.png"/><Relationship Id="rId4" Type="http://schemas.openxmlformats.org/officeDocument/2006/relationships/image" Target="../media/image127.png"/><Relationship Id="rId5" Type="http://schemas.openxmlformats.org/officeDocument/2006/relationships/image" Target="../media/image141.png"/><Relationship Id="rId6" Type="http://schemas.openxmlformats.org/officeDocument/2006/relationships/image" Target="../media/image132.png"/><Relationship Id="rId7" Type="http://schemas.openxmlformats.org/officeDocument/2006/relationships/image" Target="../media/image1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GIEquFr3jc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hyperlink" Target="https://git-scm.com/docs/git-init" TargetMode="External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hyperlink" Target="https://git-scm.com/docs/git-statu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35.png"/><Relationship Id="rId5" Type="http://schemas.openxmlformats.org/officeDocument/2006/relationships/image" Target="../media/image54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-scm.com/docs/git-add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62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Relationship Id="rId4" Type="http://schemas.openxmlformats.org/officeDocument/2006/relationships/hyperlink" Target="https://git-scm.com/docs/git-commit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hyperlink" Target="https://git-scm.com/docs/gitignore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0.png"/><Relationship Id="rId4" Type="http://schemas.openxmlformats.org/officeDocument/2006/relationships/hyperlink" Target="https://git-scm.com/docs/git-diff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6.png"/><Relationship Id="rId4" Type="http://schemas.openxmlformats.org/officeDocument/2006/relationships/hyperlink" Target="https://git-scm.com/docs/git-diff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Relationship Id="rId4" Type="http://schemas.openxmlformats.org/officeDocument/2006/relationships/hyperlink" Target="https://git-scm.com/docs/git-diff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6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5" Type="http://schemas.openxmlformats.org/officeDocument/2006/relationships/image" Target="../media/image83.png"/><Relationship Id="rId6" Type="http://schemas.openxmlformats.org/officeDocument/2006/relationships/image" Target="../media/image8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5" Type="http://schemas.openxmlformats.org/officeDocument/2006/relationships/image" Target="../media/image8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5" Type="http://schemas.openxmlformats.org/officeDocument/2006/relationships/image" Target="../media/image10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tackoverflow.com/insights/survey/2017" TargetMode="External"/><Relationship Id="rId4" Type="http://schemas.openxmlformats.org/officeDocument/2006/relationships/image" Target="../media/image2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Relationship Id="rId5" Type="http://schemas.openxmlformats.org/officeDocument/2006/relationships/image" Target="../media/image9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9.png"/><Relationship Id="rId4" Type="http://schemas.openxmlformats.org/officeDocument/2006/relationships/image" Target="../media/image100.png"/><Relationship Id="rId5" Type="http://schemas.openxmlformats.org/officeDocument/2006/relationships/image" Target="../media/image10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2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10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26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-1434030216411-0b793f4b4173.jpg" id="435" name="Google Shape;435;p94"/>
          <p:cNvPicPr preferRelativeResize="0"/>
          <p:nvPr/>
        </p:nvPicPr>
        <p:blipFill rotWithShape="1">
          <a:blip r:embed="rId3">
            <a:alphaModFix amt="15000"/>
          </a:blip>
          <a:srcRect b="14855" l="0" r="0" t="288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94"/>
          <p:cNvSpPr txBox="1"/>
          <p:nvPr>
            <p:ph type="ctrTitle"/>
          </p:nvPr>
        </p:nvSpPr>
        <p:spPr>
          <a:xfrm>
            <a:off x="1176775" y="1610818"/>
            <a:ext cx="63468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Engenharia de Software II</a:t>
            </a:r>
            <a:endParaRPr/>
          </a:p>
        </p:txBody>
      </p:sp>
      <p:grpSp>
        <p:nvGrpSpPr>
          <p:cNvPr id="437" name="Google Shape;437;p94"/>
          <p:cNvGrpSpPr/>
          <p:nvPr/>
        </p:nvGrpSpPr>
        <p:grpSpPr>
          <a:xfrm>
            <a:off x="1414976" y="1165006"/>
            <a:ext cx="353136" cy="313738"/>
            <a:chOff x="5292575" y="3681900"/>
            <a:chExt cx="420150" cy="373275"/>
          </a:xfrm>
        </p:grpSpPr>
        <p:sp>
          <p:nvSpPr>
            <p:cNvPr id="438" name="Google Shape;438;p9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82A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182A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182A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182A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82A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182A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182A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3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Os mais utilizados?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07" name="Google Shape;507;p103"/>
          <p:cNvSpPr txBox="1"/>
          <p:nvPr>
            <p:ph idx="1" type="body"/>
          </p:nvPr>
        </p:nvSpPr>
        <p:spPr>
          <a:xfrm>
            <a:off x="457200" y="3289800"/>
            <a:ext cx="4028400" cy="15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Veja mais pesquisas do StackOverflow aqui: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chemeClr val="hlink"/>
                </a:solidFill>
                <a:hlinkClick r:id="rId3"/>
              </a:rPr>
              <a:t>https://stackoverflow.com/insights/survey/2018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08" name="Google Shape;508;p103"/>
          <p:cNvSpPr txBox="1"/>
          <p:nvPr/>
        </p:nvSpPr>
        <p:spPr>
          <a:xfrm rot="-1951590">
            <a:off x="1079715" y="1955314"/>
            <a:ext cx="2478939" cy="5668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2018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509" name="Google Shape;50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400" y="59175"/>
            <a:ext cx="3557951" cy="493192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03"/>
          <p:cNvSpPr/>
          <p:nvPr/>
        </p:nvSpPr>
        <p:spPr>
          <a:xfrm>
            <a:off x="5695368" y="4484946"/>
            <a:ext cx="2217600" cy="31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193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419" name="Google Shape;1419;p193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93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1" name="Google Shape;1421;p193"/>
          <p:cNvGrpSpPr/>
          <p:nvPr/>
        </p:nvGrpSpPr>
        <p:grpSpPr>
          <a:xfrm>
            <a:off x="791575" y="41250"/>
            <a:ext cx="7627462" cy="2460538"/>
            <a:chOff x="1477375" y="41250"/>
            <a:chExt cx="7627462" cy="2460538"/>
          </a:xfrm>
        </p:grpSpPr>
        <p:sp>
          <p:nvSpPr>
            <p:cNvPr id="1422" name="Google Shape;1422;p193"/>
            <p:cNvSpPr/>
            <p:nvPr/>
          </p:nvSpPr>
          <p:spPr>
            <a:xfrm>
              <a:off x="1477375" y="41250"/>
              <a:ext cx="7627462" cy="2460538"/>
            </a:xfrm>
            <a:custGeom>
              <a:rect b="b" l="l" r="r" t="t"/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182A2E"/>
            </a:solidFill>
            <a:ln cap="flat" cmpd="sng" w="9525">
              <a:solidFill>
                <a:srgbClr val="182A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3" name="Google Shape;1423;p193"/>
            <p:cNvGrpSpPr/>
            <p:nvPr/>
          </p:nvGrpSpPr>
          <p:grpSpPr>
            <a:xfrm>
              <a:off x="1810825" y="189345"/>
              <a:ext cx="7001498" cy="1773500"/>
              <a:chOff x="2142500" y="316998"/>
              <a:chExt cx="7001498" cy="1773500"/>
            </a:xfrm>
          </p:grpSpPr>
          <p:pic>
            <p:nvPicPr>
              <p:cNvPr id="1424" name="Google Shape;1424;p1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42500" y="316998"/>
                <a:ext cx="7001498" cy="1773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5" name="Google Shape;1425;p193"/>
              <p:cNvSpPr/>
              <p:nvPr/>
            </p:nvSpPr>
            <p:spPr>
              <a:xfrm>
                <a:off x="6865675" y="909350"/>
                <a:ext cx="1067700" cy="114300"/>
              </a:xfrm>
              <a:prstGeom prst="roundRect">
                <a:avLst>
                  <a:gd fmla="val 16667" name="adj"/>
                </a:avLst>
              </a:prstGeom>
              <a:solidFill>
                <a:srgbClr val="FFFF00">
                  <a:alpha val="35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26" name="Google Shape;1426;p193"/>
            <p:cNvCxnSpPr>
              <a:stCxn id="1425" idx="1"/>
            </p:cNvCxnSpPr>
            <p:nvPr/>
          </p:nvCxnSpPr>
          <p:spPr>
            <a:xfrm flipH="1">
              <a:off x="3067201" y="838847"/>
              <a:ext cx="3466800" cy="57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27" name="Google Shape;1427;p193"/>
          <p:cNvGrpSpPr/>
          <p:nvPr/>
        </p:nvGrpSpPr>
        <p:grpSpPr>
          <a:xfrm>
            <a:off x="784951" y="2622617"/>
            <a:ext cx="7591160" cy="2539139"/>
            <a:chOff x="22950" y="3045850"/>
            <a:chExt cx="6325439" cy="2115773"/>
          </a:xfrm>
        </p:grpSpPr>
        <p:sp>
          <p:nvSpPr>
            <p:cNvPr id="1428" name="Google Shape;1428;p193"/>
            <p:cNvSpPr/>
            <p:nvPr/>
          </p:nvSpPr>
          <p:spPr>
            <a:xfrm>
              <a:off x="22950" y="3045850"/>
              <a:ext cx="6325439" cy="2115773"/>
            </a:xfrm>
            <a:custGeom>
              <a:rect b="b" l="l" r="r" t="t"/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182A2E"/>
            </a:solidFill>
            <a:ln cap="flat" cmpd="sng" w="9525">
              <a:solidFill>
                <a:srgbClr val="182A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29" name="Google Shape;1429;p1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425" y="3177468"/>
              <a:ext cx="5843774" cy="153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0" name="Google Shape;1430;p193"/>
            <p:cNvSpPr/>
            <p:nvPr/>
          </p:nvSpPr>
          <p:spPr>
            <a:xfrm>
              <a:off x="4933801" y="3753497"/>
              <a:ext cx="1067700" cy="1143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35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31" name="Google Shape;1431;p193"/>
            <p:cNvCxnSpPr/>
            <p:nvPr/>
          </p:nvCxnSpPr>
          <p:spPr>
            <a:xfrm rot="10800000">
              <a:off x="1437001" y="3744647"/>
              <a:ext cx="3496800" cy="66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94"/>
          <p:cNvSpPr txBox="1"/>
          <p:nvPr>
            <p:ph type="ctrTitle"/>
          </p:nvPr>
        </p:nvSpPr>
        <p:spPr>
          <a:xfrm>
            <a:off x="639427" y="926006"/>
            <a:ext cx="3261900" cy="8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</a:t>
            </a:r>
            <a:r>
              <a:rPr lang="pt-BR" u="sng"/>
              <a:t>voltar</a:t>
            </a:r>
            <a:r>
              <a:rPr lang="pt-BR"/>
              <a:t> para o master</a:t>
            </a:r>
            <a:endParaRPr/>
          </a:p>
        </p:txBody>
      </p:sp>
      <p:sp>
        <p:nvSpPr>
          <p:cNvPr id="1437" name="Google Shape;1437;p194"/>
          <p:cNvSpPr txBox="1"/>
          <p:nvPr>
            <p:ph idx="1" type="subTitle"/>
          </p:nvPr>
        </p:nvSpPr>
        <p:spPr>
          <a:xfrm>
            <a:off x="639427" y="1689358"/>
            <a:ext cx="3261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git checkout master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voltar.gif" id="1438" name="Google Shape;1438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500" y="0"/>
            <a:ext cx="4526725" cy="50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95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</a:t>
            </a:r>
            <a:endParaRPr/>
          </a:p>
        </p:txBody>
      </p:sp>
      <p:sp>
        <p:nvSpPr>
          <p:cNvPr id="1444" name="Google Shape;1444;p195"/>
          <p:cNvSpPr txBox="1"/>
          <p:nvPr>
            <p:ph type="ctrTitle"/>
          </p:nvPr>
        </p:nvSpPr>
        <p:spPr>
          <a:xfrm>
            <a:off x="1621250" y="3352800"/>
            <a:ext cx="75312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200"/>
              <a:t>Uma forma de criar ramificações do projeto e fazer um melhor controle das versões</a:t>
            </a:r>
            <a:endParaRPr b="0" sz="3200"/>
          </a:p>
        </p:txBody>
      </p:sp>
      <p:pic>
        <p:nvPicPr>
          <p:cNvPr id="1445" name="Google Shape;1445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200" y="117475"/>
            <a:ext cx="4384751" cy="2285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6"/>
          <p:cNvSpPr txBox="1"/>
          <p:nvPr>
            <p:ph type="ctrTitle"/>
          </p:nvPr>
        </p:nvSpPr>
        <p:spPr>
          <a:xfrm>
            <a:off x="639427" y="926006"/>
            <a:ext cx="3261900" cy="8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de novas branch</a:t>
            </a:r>
            <a:endParaRPr/>
          </a:p>
        </p:txBody>
      </p:sp>
      <p:sp>
        <p:nvSpPr>
          <p:cNvPr id="1451" name="Google Shape;1451;p196"/>
          <p:cNvSpPr txBox="1"/>
          <p:nvPr>
            <p:ph idx="1" type="subTitle"/>
          </p:nvPr>
        </p:nvSpPr>
        <p:spPr>
          <a:xfrm>
            <a:off x="639427" y="1689358"/>
            <a:ext cx="3261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 branch padrão é a master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branch.gif" id="1452" name="Google Shape;1452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950" y="21225"/>
            <a:ext cx="4182550" cy="51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97"/>
          <p:cNvSpPr txBox="1"/>
          <p:nvPr>
            <p:ph idx="1" type="body"/>
          </p:nvPr>
        </p:nvSpPr>
        <p:spPr>
          <a:xfrm>
            <a:off x="2905800" y="1458625"/>
            <a:ext cx="3332400" cy="23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Baixe o projeto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A7EB"/>
                </a:solidFill>
                <a:latin typeface="Roboto"/>
                <a:ea typeface="Roboto"/>
                <a:cs typeface="Roboto"/>
                <a:sym typeface="Roboto"/>
              </a:rPr>
              <a:t>https://bityli.com/vXqCF3</a:t>
            </a:r>
            <a:endParaRPr b="1" sz="1600">
              <a:solidFill>
                <a:srgbClr val="00A7E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Inicialize um repositório</a:t>
            </a:r>
            <a:endParaRPr b="1"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Adicione todos os arquivos</a:t>
            </a:r>
            <a:endParaRPr b="1"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Consolide para o repositório local</a:t>
            </a:r>
            <a:endParaRPr b="1" sz="10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2" name="Google Shape;1462;p198"/>
          <p:cNvGrpSpPr/>
          <p:nvPr/>
        </p:nvGrpSpPr>
        <p:grpSpPr>
          <a:xfrm>
            <a:off x="-37850" y="152400"/>
            <a:ext cx="9181850" cy="4838701"/>
            <a:chOff x="-37850" y="152400"/>
            <a:chExt cx="9181850" cy="4838701"/>
          </a:xfrm>
        </p:grpSpPr>
        <p:pic>
          <p:nvPicPr>
            <p:cNvPr id="1463" name="Google Shape;1463;p198"/>
            <p:cNvPicPr preferRelativeResize="0"/>
            <p:nvPr/>
          </p:nvPicPr>
          <p:blipFill rotWithShape="1">
            <a:blip r:embed="rId3">
              <a:alphaModFix/>
            </a:blip>
            <a:srcRect b="0" l="2286" r="0" t="0"/>
            <a:stretch/>
          </p:blipFill>
          <p:spPr>
            <a:xfrm>
              <a:off x="-37850" y="152400"/>
              <a:ext cx="9181850" cy="483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17550" y="2745500"/>
              <a:ext cx="1336726" cy="199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5" name="Google Shape;1465;p198"/>
          <p:cNvSpPr txBox="1"/>
          <p:nvPr/>
        </p:nvSpPr>
        <p:spPr>
          <a:xfrm>
            <a:off x="1193775" y="452500"/>
            <a:ext cx="6627300" cy="3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QUEST 01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Sua missão é, em uma nova branch chamada "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dev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", refatorar o guerreiro e o mago para que seus métodos de regeneração de vida respeitem as seguintes ações: Do Guerreiro recupera 10% da vida e do Padre recupera 50%.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Para criar uma nova branch, você pode utilizar o utilitário branch ou o checkout.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Com o branch você apenas cria a branch, com o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checkout você além de criar já entrará na mesma.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Exemplo: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git branch dev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#Cria a branch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git checkout dev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#Entra na branch dev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ou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git checkout -b dev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#Com o -b criamos e entramos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Google Shape;1470;p199"/>
          <p:cNvPicPr preferRelativeResize="0"/>
          <p:nvPr/>
        </p:nvPicPr>
        <p:blipFill rotWithShape="1">
          <a:blip r:embed="rId3">
            <a:alphaModFix/>
          </a:blip>
          <a:srcRect b="0" l="2286" r="0" t="0"/>
          <a:stretch/>
        </p:blipFill>
        <p:spPr>
          <a:xfrm>
            <a:off x="-37850" y="152400"/>
            <a:ext cx="91818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99"/>
          <p:cNvSpPr txBox="1"/>
          <p:nvPr/>
        </p:nvSpPr>
        <p:spPr>
          <a:xfrm>
            <a:off x="1193775" y="452500"/>
            <a:ext cx="6627300" cy="4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QUEST 02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Desenvolvida a nova funcionalidade, a sua missão agora é: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Adicione e consolide o arquivo atualizado na branch 'dev'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Navegar para a branch master e observar as modificações acontecendo na IDEA.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Mesclar as alterações da Branch dev com a branch master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Para mesclar duas branch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's é necessários estar na branch que receberá a mescla, e então com o utilitário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merge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sinalizar a fusão entre as duas branch's.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Sugestão de utilitários para a tarefa: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checkout e merge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2" name="Google Shape;1472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24" y="3468300"/>
            <a:ext cx="857625" cy="12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500" y="14597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500" y="20693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500" y="2678950"/>
            <a:ext cx="308026" cy="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00"/>
          <p:cNvSpPr txBox="1"/>
          <p:nvPr>
            <p:ph idx="1" type="body"/>
          </p:nvPr>
        </p:nvSpPr>
        <p:spPr>
          <a:xfrm>
            <a:off x="2839100" y="1886400"/>
            <a:ext cx="3551400" cy="14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Se quiser renomear a  branch corrente...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>
                <a:latin typeface="Courier New"/>
                <a:ea typeface="Courier New"/>
                <a:cs typeface="Courier New"/>
                <a:sym typeface="Courier New"/>
              </a:rPr>
              <a:t>git branch -m &lt;&lt;nome&gt;&gt;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201"/>
          <p:cNvSpPr txBox="1"/>
          <p:nvPr>
            <p:ph idx="1" type="body"/>
          </p:nvPr>
        </p:nvSpPr>
        <p:spPr>
          <a:xfrm>
            <a:off x="478300" y="1616800"/>
            <a:ext cx="82188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Criar nova branch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 git branch dev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ir para a nova branch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 git checkout dev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Criar e já trocar para a nova branch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 git checkout -b featurex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86" name="Google Shape;1486;p201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Branch - Navegação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02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Atualizando a branch master com as alterações de desenvolvimento</a:t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04"/>
          <p:cNvSpPr txBox="1"/>
          <p:nvPr>
            <p:ph type="title"/>
          </p:nvPr>
        </p:nvSpPr>
        <p:spPr>
          <a:xfrm>
            <a:off x="478300" y="770700"/>
            <a:ext cx="55734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</a:rPr>
              <a:t>Pesquisa de 2022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516" name="Google Shape;516;p104"/>
          <p:cNvSpPr txBox="1"/>
          <p:nvPr>
            <p:ph idx="1" type="body"/>
          </p:nvPr>
        </p:nvSpPr>
        <p:spPr>
          <a:xfrm>
            <a:off x="457200" y="3289800"/>
            <a:ext cx="8183700" cy="15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FFFFF"/>
                </a:solidFill>
              </a:rPr>
              <a:t>Análise</a:t>
            </a:r>
            <a:r>
              <a:rPr b="1" lang="pt-BR" sz="2800">
                <a:solidFill>
                  <a:srgbClr val="FFFFFF"/>
                </a:solidFill>
              </a:rPr>
              <a:t> a pesquisa do</a:t>
            </a:r>
            <a:r>
              <a:rPr b="1" lang="pt-BR" sz="2800">
                <a:solidFill>
                  <a:srgbClr val="FFFFFF"/>
                </a:solidFill>
              </a:rPr>
              <a:t> StackOverflow aqui: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https://survey.stackoverflow.co/2022/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03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merge</a:t>
            </a:r>
            <a:endParaRPr/>
          </a:p>
        </p:txBody>
      </p:sp>
      <p:sp>
        <p:nvSpPr>
          <p:cNvPr id="1497" name="Google Shape;1497;p203"/>
          <p:cNvSpPr txBox="1"/>
          <p:nvPr>
            <p:ph type="ctrTitle"/>
          </p:nvPr>
        </p:nvSpPr>
        <p:spPr>
          <a:xfrm>
            <a:off x="420875" y="3429000"/>
            <a:ext cx="87315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/>
              <a:t>Faz a </a:t>
            </a:r>
            <a:r>
              <a:rPr lang="pt-BR" sz="2400" u="sng"/>
              <a:t>mesclagem</a:t>
            </a:r>
            <a:r>
              <a:rPr b="0" lang="pt-BR" sz="2400"/>
              <a:t> de conteúdos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/>
              <a:t>A branch </a:t>
            </a:r>
            <a:r>
              <a:rPr b="0" lang="pt-BR" sz="2400" u="sng"/>
              <a:t>corrente</a:t>
            </a:r>
            <a:r>
              <a:rPr b="0" lang="pt-BR" sz="2400"/>
              <a:t> tem que ser a branch de destino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latin typeface="Courier New"/>
                <a:ea typeface="Courier New"/>
                <a:cs typeface="Courier New"/>
                <a:sym typeface="Courier New"/>
              </a:rPr>
              <a:t>git checkout master</a:t>
            </a:r>
            <a:endParaRPr b="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latin typeface="Courier New"/>
                <a:ea typeface="Courier New"/>
                <a:cs typeface="Courier New"/>
                <a:sym typeface="Courier New"/>
              </a:rPr>
              <a:t>git merge dev</a:t>
            </a:r>
            <a:endParaRPr b="0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merge.gif" id="1498" name="Google Shape;1498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749" y="107225"/>
            <a:ext cx="5104950" cy="28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04"/>
          <p:cNvSpPr/>
          <p:nvPr/>
        </p:nvSpPr>
        <p:spPr>
          <a:xfrm>
            <a:off x="2847575" y="993175"/>
            <a:ext cx="6075900" cy="3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4" name="Google Shape;150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25" y="1111125"/>
            <a:ext cx="5817200" cy="222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5" name="Google Shape;1505;p204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506" name="Google Shape;1506;p204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04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204"/>
          <p:cNvSpPr/>
          <p:nvPr/>
        </p:nvSpPr>
        <p:spPr>
          <a:xfrm>
            <a:off x="2682825" y="896351"/>
            <a:ext cx="6443055" cy="4265603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204"/>
          <p:cNvSpPr/>
          <p:nvPr/>
        </p:nvSpPr>
        <p:spPr>
          <a:xfrm>
            <a:off x="4626675" y="1848425"/>
            <a:ext cx="1494900" cy="1143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204"/>
          <p:cNvSpPr/>
          <p:nvPr/>
        </p:nvSpPr>
        <p:spPr>
          <a:xfrm>
            <a:off x="4217173" y="2211750"/>
            <a:ext cx="1857300" cy="1143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204"/>
          <p:cNvSpPr/>
          <p:nvPr/>
        </p:nvSpPr>
        <p:spPr>
          <a:xfrm>
            <a:off x="4793175" y="1329322"/>
            <a:ext cx="3930600" cy="1419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05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stash</a:t>
            </a:r>
            <a:endParaRPr/>
          </a:p>
        </p:txBody>
      </p:sp>
      <p:sp>
        <p:nvSpPr>
          <p:cNvPr id="1517" name="Google Shape;1517;p205"/>
          <p:cNvSpPr txBox="1"/>
          <p:nvPr>
            <p:ph type="ctrTitle"/>
          </p:nvPr>
        </p:nvSpPr>
        <p:spPr>
          <a:xfrm>
            <a:off x="1621250" y="2895600"/>
            <a:ext cx="75312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/>
              <a:t>Quando em meio a alterações em uma </a:t>
            </a:r>
            <a:r>
              <a:rPr b="0" lang="pt-BR" sz="2400">
                <a:latin typeface="Courier New"/>
                <a:ea typeface="Courier New"/>
                <a:cs typeface="Courier New"/>
                <a:sym typeface="Courier New"/>
              </a:rPr>
              <a:t>branch</a:t>
            </a:r>
            <a:r>
              <a:rPr b="0" lang="pt-BR" sz="2400"/>
              <a:t>, e se precisa ir para outra, mas não queremos fazer um commit.</a:t>
            </a:r>
            <a:endParaRPr b="0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06"/>
          <p:cNvSpPr txBox="1"/>
          <p:nvPr>
            <p:ph idx="1" type="body"/>
          </p:nvPr>
        </p:nvSpPr>
        <p:spPr>
          <a:xfrm>
            <a:off x="478300" y="1007200"/>
            <a:ext cx="8409600" cy="3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stash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stash apply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stash drop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23" name="Google Shape;1523;p206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Stash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07"/>
          <p:cNvSpPr txBox="1"/>
          <p:nvPr>
            <p:ph idx="1" type="body"/>
          </p:nvPr>
        </p:nvSpPr>
        <p:spPr>
          <a:xfrm>
            <a:off x="478300" y="1007200"/>
            <a:ext cx="8409600" cy="3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# Aplica stash aos arquivos não commitados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stash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# Recupera do "esconderijo" os arquivos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stash apply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 Remove o stash da lista (</a:t>
            </a: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stash</a:t>
            </a:r>
            <a:r>
              <a:rPr b="1" lang="pt-B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list para visualizar)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git stash drop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29" name="Google Shape;1529;p207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Stash [</a:t>
            </a:r>
            <a:r>
              <a:rPr lang="pt-BR" sz="2400" u="sng">
                <a:solidFill>
                  <a:schemeClr val="hlink"/>
                </a:solidFill>
                <a:hlinkClick r:id="rId3"/>
              </a:rPr>
              <a:t>Documentação</a:t>
            </a:r>
            <a:r>
              <a:rPr lang="pt-BR" sz="2400">
                <a:solidFill>
                  <a:srgbClr val="FFFFFF"/>
                </a:solidFill>
              </a:rPr>
              <a:t>]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208"/>
          <p:cNvSpPr txBox="1"/>
          <p:nvPr>
            <p:ph idx="1" type="body"/>
          </p:nvPr>
        </p:nvSpPr>
        <p:spPr>
          <a:xfrm>
            <a:off x="2839100" y="2161800"/>
            <a:ext cx="3551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Caso não queira mais uma branch, para removê-la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>
                <a:latin typeface="Courier New"/>
                <a:ea typeface="Courier New"/>
                <a:cs typeface="Courier New"/>
                <a:sym typeface="Courier New"/>
              </a:rPr>
              <a:t>git branch -d &lt;&lt;nome&gt;&gt;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9"/>
          <p:cNvSpPr txBox="1"/>
          <p:nvPr>
            <p:ph type="ctrTitle"/>
          </p:nvPr>
        </p:nvSpPr>
        <p:spPr>
          <a:xfrm>
            <a:off x="639427" y="926006"/>
            <a:ext cx="3261900" cy="8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Removam todas as suas branch!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10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workflow</a:t>
            </a:r>
            <a:endParaRPr/>
          </a:p>
        </p:txBody>
      </p:sp>
      <p:sp>
        <p:nvSpPr>
          <p:cNvPr id="1545" name="Google Shape;1545;p210"/>
          <p:cNvSpPr txBox="1"/>
          <p:nvPr>
            <p:ph idx="1" type="subTitle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961D"/>
        </a:solidFill>
      </p:bgPr>
    </p:bg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11"/>
          <p:cNvSpPr/>
          <p:nvPr/>
        </p:nvSpPr>
        <p:spPr>
          <a:xfrm>
            <a:off x="1449180" y="11032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211"/>
          <p:cNvSpPr txBox="1"/>
          <p:nvPr>
            <p:ph idx="4294967295" type="body"/>
          </p:nvPr>
        </p:nvSpPr>
        <p:spPr>
          <a:xfrm>
            <a:off x="1164100" y="3067050"/>
            <a:ext cx="3446100" cy="16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Um conjunto de extensões para o git que provê operações de alto-nível para repositórios usando o modelo de branches do Vincent Driessen</a:t>
            </a:r>
            <a:endParaRPr/>
          </a:p>
        </p:txBody>
      </p:sp>
      <p:sp>
        <p:nvSpPr>
          <p:cNvPr id="1552" name="Google Shape;1552;p211"/>
          <p:cNvSpPr txBox="1"/>
          <p:nvPr>
            <p:ph type="title"/>
          </p:nvPr>
        </p:nvSpPr>
        <p:spPr>
          <a:xfrm>
            <a:off x="1164100" y="1608900"/>
            <a:ext cx="344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 flow</a:t>
            </a:r>
            <a:endParaRPr sz="4800"/>
          </a:p>
        </p:txBody>
      </p:sp>
      <p:pic>
        <p:nvPicPr>
          <p:cNvPr id="1553" name="Google Shape;1553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50" y="19860"/>
            <a:ext cx="3852629" cy="510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961D"/>
        </a:solidFill>
      </p:bgPr>
    </p:bg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12"/>
          <p:cNvSpPr/>
          <p:nvPr/>
        </p:nvSpPr>
        <p:spPr>
          <a:xfrm>
            <a:off x="1449180" y="11032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212"/>
          <p:cNvSpPr txBox="1"/>
          <p:nvPr>
            <p:ph idx="4294967295" type="body"/>
          </p:nvPr>
        </p:nvSpPr>
        <p:spPr>
          <a:xfrm>
            <a:off x="106200" y="4345925"/>
            <a:ext cx="53997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/>
              <a:t>Uma versão mais leve de fluxo de trabalho, que visa apenas manter a integridade da branch master</a:t>
            </a:r>
            <a:endParaRPr b="1"/>
          </a:p>
        </p:txBody>
      </p:sp>
      <p:sp>
        <p:nvSpPr>
          <p:cNvPr id="1560" name="Google Shape;1560;p212"/>
          <p:cNvSpPr txBox="1"/>
          <p:nvPr>
            <p:ph type="title"/>
          </p:nvPr>
        </p:nvSpPr>
        <p:spPr>
          <a:xfrm>
            <a:off x="1164100" y="1608900"/>
            <a:ext cx="344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Github flow</a:t>
            </a:r>
            <a:endParaRPr sz="4800"/>
          </a:p>
        </p:txBody>
      </p:sp>
      <p:pic>
        <p:nvPicPr>
          <p:cNvPr id="1561" name="Google Shape;1561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875" y="1907375"/>
            <a:ext cx="6773400" cy="32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2E58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05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algumas pesquisas interessantes</a:t>
            </a:r>
            <a:endParaRPr/>
          </a:p>
        </p:txBody>
      </p:sp>
      <p:grpSp>
        <p:nvGrpSpPr>
          <p:cNvPr id="522" name="Google Shape;522;p105"/>
          <p:cNvGrpSpPr/>
          <p:nvPr/>
        </p:nvGrpSpPr>
        <p:grpSpPr>
          <a:xfrm>
            <a:off x="1393290" y="1129377"/>
            <a:ext cx="366458" cy="366437"/>
            <a:chOff x="1923675" y="1633650"/>
            <a:chExt cx="436000" cy="435975"/>
          </a:xfrm>
        </p:grpSpPr>
        <p:sp>
          <p:nvSpPr>
            <p:cNvPr id="523" name="Google Shape;523;p105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5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5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5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05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05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961D"/>
        </a:solidFill>
      </p:bgPr>
    </p:bg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13"/>
          <p:cNvSpPr/>
          <p:nvPr/>
        </p:nvSpPr>
        <p:spPr>
          <a:xfrm>
            <a:off x="1449180" y="11032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213"/>
          <p:cNvSpPr txBox="1"/>
          <p:nvPr>
            <p:ph idx="4294967295" type="body"/>
          </p:nvPr>
        </p:nvSpPr>
        <p:spPr>
          <a:xfrm>
            <a:off x="106200" y="2058250"/>
            <a:ext cx="2311800" cy="30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/>
              <a:t>Uma mescla dos  dois fluxos de trabalho</a:t>
            </a:r>
            <a:endParaRPr b="1"/>
          </a:p>
        </p:txBody>
      </p:sp>
      <p:sp>
        <p:nvSpPr>
          <p:cNvPr id="1568" name="Google Shape;1568;p213"/>
          <p:cNvSpPr txBox="1"/>
          <p:nvPr>
            <p:ph type="title"/>
          </p:nvPr>
        </p:nvSpPr>
        <p:spPr>
          <a:xfrm>
            <a:off x="2284750" y="537500"/>
            <a:ext cx="58701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Alternative</a:t>
            </a:r>
            <a:r>
              <a:rPr lang="pt-BR" sz="4800"/>
              <a:t> flow</a:t>
            </a:r>
            <a:endParaRPr sz="4800"/>
          </a:p>
        </p:txBody>
      </p:sp>
      <p:pic>
        <p:nvPicPr>
          <p:cNvPr descr="Fluxo de trabalho git Brainny" id="1569" name="Google Shape;1569;p213" title="Figura 1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300" y="1695175"/>
            <a:ext cx="6517374" cy="33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4BA8"/>
        </a:solid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14"/>
          <p:cNvSpPr txBox="1"/>
          <p:nvPr>
            <p:ph type="title"/>
          </p:nvPr>
        </p:nvSpPr>
        <p:spPr>
          <a:xfrm>
            <a:off x="1164100" y="1608900"/>
            <a:ext cx="77676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utilizar agora um repositório remoto</a:t>
            </a:r>
            <a:endParaRPr/>
          </a:p>
        </p:txBody>
      </p:sp>
      <p:sp>
        <p:nvSpPr>
          <p:cNvPr id="1575" name="Google Shape;1575;p214"/>
          <p:cNvSpPr/>
          <p:nvPr/>
        </p:nvSpPr>
        <p:spPr>
          <a:xfrm>
            <a:off x="1414249" y="11633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15"/>
          <p:cNvSpPr txBox="1"/>
          <p:nvPr>
            <p:ph type="ctrTitle"/>
          </p:nvPr>
        </p:nvSpPr>
        <p:spPr>
          <a:xfrm>
            <a:off x="639425" y="738619"/>
            <a:ext cx="32619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Criem um projeto no gitlab.com para colocarmos nosso fonte</a:t>
            </a:r>
            <a:endParaRPr sz="3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16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586" name="Google Shape;1586;p216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16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216"/>
          <p:cNvSpPr/>
          <p:nvPr/>
        </p:nvSpPr>
        <p:spPr>
          <a:xfrm>
            <a:off x="4217751" y="18350"/>
            <a:ext cx="4755913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9" name="Google Shape;1589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50" y="309100"/>
            <a:ext cx="4224349" cy="381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216"/>
          <p:cNvSpPr txBox="1"/>
          <p:nvPr>
            <p:ph type="title"/>
          </p:nvPr>
        </p:nvSpPr>
        <p:spPr>
          <a:xfrm>
            <a:off x="1270975" y="1608900"/>
            <a:ext cx="23598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Gitlab</a:t>
            </a:r>
            <a:endParaRPr sz="4800"/>
          </a:p>
        </p:txBody>
      </p:sp>
      <p:cxnSp>
        <p:nvCxnSpPr>
          <p:cNvPr id="1591" name="Google Shape;1591;p216"/>
          <p:cNvCxnSpPr>
            <a:stCxn id="1589" idx="3"/>
          </p:cNvCxnSpPr>
          <p:nvPr/>
        </p:nvCxnSpPr>
        <p:spPr>
          <a:xfrm flipH="1">
            <a:off x="4826499" y="2218138"/>
            <a:ext cx="3887400" cy="88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2" name="Google Shape;1592;p216"/>
          <p:cNvCxnSpPr>
            <a:stCxn id="1589" idx="3"/>
          </p:cNvCxnSpPr>
          <p:nvPr/>
        </p:nvCxnSpPr>
        <p:spPr>
          <a:xfrm rot="10800000">
            <a:off x="7385799" y="1581838"/>
            <a:ext cx="1328100" cy="6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3" name="Google Shape;1593;p216"/>
          <p:cNvSpPr/>
          <p:nvPr/>
        </p:nvSpPr>
        <p:spPr>
          <a:xfrm>
            <a:off x="4508250" y="3850500"/>
            <a:ext cx="733200" cy="36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216"/>
          <p:cNvSpPr/>
          <p:nvPr/>
        </p:nvSpPr>
        <p:spPr>
          <a:xfrm>
            <a:off x="4487550" y="3553000"/>
            <a:ext cx="230100" cy="211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9" name="Google Shape;1599;p217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600" name="Google Shape;1600;p217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17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2" name="Google Shape;1602;p217"/>
          <p:cNvSpPr txBox="1"/>
          <p:nvPr>
            <p:ph type="title"/>
          </p:nvPr>
        </p:nvSpPr>
        <p:spPr>
          <a:xfrm>
            <a:off x="1270975" y="1608900"/>
            <a:ext cx="23598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Gitlab</a:t>
            </a:r>
            <a:endParaRPr sz="4800"/>
          </a:p>
        </p:txBody>
      </p:sp>
      <p:pic>
        <p:nvPicPr>
          <p:cNvPr id="1603" name="Google Shape;1603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075" y="0"/>
            <a:ext cx="5095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217"/>
          <p:cNvSpPr/>
          <p:nvPr/>
        </p:nvSpPr>
        <p:spPr>
          <a:xfrm>
            <a:off x="4280032" y="1330462"/>
            <a:ext cx="4811400" cy="742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217"/>
          <p:cNvSpPr/>
          <p:nvPr/>
        </p:nvSpPr>
        <p:spPr>
          <a:xfrm>
            <a:off x="7357975" y="1508800"/>
            <a:ext cx="1009800" cy="375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0" name="Google Shape;1610;p218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611" name="Google Shape;1611;p218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18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3" name="Google Shape;1613;p218"/>
          <p:cNvSpPr txBox="1"/>
          <p:nvPr>
            <p:ph type="title"/>
          </p:nvPr>
        </p:nvSpPr>
        <p:spPr>
          <a:xfrm>
            <a:off x="441175" y="1608900"/>
            <a:ext cx="34032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Gitlab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SSH keys</a:t>
            </a:r>
            <a:endParaRPr sz="4800"/>
          </a:p>
        </p:txBody>
      </p:sp>
      <p:pic>
        <p:nvPicPr>
          <p:cNvPr id="1614" name="Google Shape;1614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175" y="295250"/>
            <a:ext cx="4776423" cy="384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218"/>
          <p:cNvSpPr/>
          <p:nvPr/>
        </p:nvSpPr>
        <p:spPr>
          <a:xfrm>
            <a:off x="3968750" y="18350"/>
            <a:ext cx="5175099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218"/>
          <p:cNvSpPr/>
          <p:nvPr/>
        </p:nvSpPr>
        <p:spPr>
          <a:xfrm>
            <a:off x="4065575" y="1608900"/>
            <a:ext cx="525600" cy="194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7" name="Google Shape;1617;p218"/>
          <p:cNvCxnSpPr/>
          <p:nvPr/>
        </p:nvCxnSpPr>
        <p:spPr>
          <a:xfrm rot="10800000">
            <a:off x="4272300" y="2079833"/>
            <a:ext cx="1038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2" name="Google Shape;1622;p219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623" name="Google Shape;1623;p219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19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5" name="Google Shape;1625;p219"/>
          <p:cNvSpPr/>
          <p:nvPr/>
        </p:nvSpPr>
        <p:spPr>
          <a:xfrm>
            <a:off x="489250" y="101600"/>
            <a:ext cx="8362919" cy="506037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219"/>
          <p:cNvSpPr txBox="1"/>
          <p:nvPr>
            <p:ph type="title"/>
          </p:nvPr>
        </p:nvSpPr>
        <p:spPr>
          <a:xfrm>
            <a:off x="1270975" y="1608900"/>
            <a:ext cx="23598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Gitlab</a:t>
            </a:r>
            <a:endParaRPr sz="4800"/>
          </a:p>
        </p:txBody>
      </p:sp>
      <p:pic>
        <p:nvPicPr>
          <p:cNvPr id="1627" name="Google Shape;1627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975" y="405701"/>
            <a:ext cx="7615575" cy="37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219"/>
          <p:cNvSpPr/>
          <p:nvPr/>
        </p:nvSpPr>
        <p:spPr>
          <a:xfrm>
            <a:off x="4189666" y="405700"/>
            <a:ext cx="4219800" cy="1692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219"/>
          <p:cNvSpPr/>
          <p:nvPr/>
        </p:nvSpPr>
        <p:spPr>
          <a:xfrm>
            <a:off x="899233" y="925266"/>
            <a:ext cx="4219800" cy="1692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219"/>
          <p:cNvSpPr/>
          <p:nvPr/>
        </p:nvSpPr>
        <p:spPr>
          <a:xfrm>
            <a:off x="899233" y="1112366"/>
            <a:ext cx="4219800" cy="1692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219"/>
          <p:cNvSpPr/>
          <p:nvPr/>
        </p:nvSpPr>
        <p:spPr>
          <a:xfrm>
            <a:off x="2651833" y="1417166"/>
            <a:ext cx="4219800" cy="1692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219"/>
          <p:cNvSpPr txBox="1"/>
          <p:nvPr>
            <p:ph idx="4294967295" type="ctrTitle"/>
          </p:nvPr>
        </p:nvSpPr>
        <p:spPr>
          <a:xfrm>
            <a:off x="5363898" y="2729306"/>
            <a:ext cx="3008400" cy="636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Localização da chave.</a:t>
            </a:r>
            <a:endParaRPr b="0" sz="2000"/>
          </a:p>
        </p:txBody>
      </p:sp>
      <p:cxnSp>
        <p:nvCxnSpPr>
          <p:cNvPr id="1633" name="Google Shape;1633;p219"/>
          <p:cNvCxnSpPr>
            <a:stCxn id="1632" idx="0"/>
          </p:cNvCxnSpPr>
          <p:nvPr/>
        </p:nvCxnSpPr>
        <p:spPr>
          <a:xfrm rot="10800000">
            <a:off x="5476698" y="1678706"/>
            <a:ext cx="1391400" cy="105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220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639" name="Google Shape;1639;p22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2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1" name="Google Shape;1641;p220"/>
          <p:cNvSpPr/>
          <p:nvPr/>
        </p:nvSpPr>
        <p:spPr>
          <a:xfrm>
            <a:off x="642800" y="2410675"/>
            <a:ext cx="8501333" cy="275142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220"/>
          <p:cNvSpPr txBox="1"/>
          <p:nvPr>
            <p:ph type="title"/>
          </p:nvPr>
        </p:nvSpPr>
        <p:spPr>
          <a:xfrm>
            <a:off x="1270975" y="1608900"/>
            <a:ext cx="76365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Copiar a chave para o Gitlab</a:t>
            </a:r>
            <a:endParaRPr sz="4000"/>
          </a:p>
        </p:txBody>
      </p:sp>
      <p:pic>
        <p:nvPicPr>
          <p:cNvPr id="1643" name="Google Shape;1643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952" y="2627250"/>
            <a:ext cx="7702800" cy="19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220"/>
          <p:cNvSpPr/>
          <p:nvPr/>
        </p:nvSpPr>
        <p:spPr>
          <a:xfrm>
            <a:off x="4328233" y="2677866"/>
            <a:ext cx="4219800" cy="1692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9" name="Google Shape;1649;p221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650" name="Google Shape;1650;p22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2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2" name="Google Shape;1652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0"/>
            <a:ext cx="2684951" cy="27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21"/>
          <p:cNvPicPr preferRelativeResize="0"/>
          <p:nvPr/>
        </p:nvPicPr>
        <p:blipFill rotWithShape="1">
          <a:blip r:embed="rId4">
            <a:alphaModFix/>
          </a:blip>
          <a:srcRect b="0" l="0" r="19328" t="0"/>
          <a:stretch/>
        </p:blipFill>
        <p:spPr>
          <a:xfrm>
            <a:off x="4138503" y="1450"/>
            <a:ext cx="49917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221"/>
          <p:cNvSpPr txBox="1"/>
          <p:nvPr>
            <p:ph type="title"/>
          </p:nvPr>
        </p:nvSpPr>
        <p:spPr>
          <a:xfrm>
            <a:off x="36475" y="3019750"/>
            <a:ext cx="2832000" cy="21252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/>
              <a:t>Siga as instruções </a:t>
            </a:r>
            <a:r>
              <a:rPr lang="pt-BR" sz="2600" u="sng"/>
              <a:t>corretas</a:t>
            </a:r>
            <a:r>
              <a:rPr lang="pt-BR" sz="2600"/>
              <a:t> e faça o </a:t>
            </a:r>
            <a:r>
              <a:rPr lang="pt-BR" sz="2600"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pt-BR" sz="2600"/>
              <a:t> do seu projeto</a:t>
            </a:r>
            <a:endParaRPr sz="2600"/>
          </a:p>
        </p:txBody>
      </p:sp>
      <p:cxnSp>
        <p:nvCxnSpPr>
          <p:cNvPr id="1655" name="Google Shape;1655;p221"/>
          <p:cNvCxnSpPr>
            <a:stCxn id="1654" idx="3"/>
          </p:cNvCxnSpPr>
          <p:nvPr/>
        </p:nvCxnSpPr>
        <p:spPr>
          <a:xfrm flipH="1" rot="10800000">
            <a:off x="2868475" y="4004650"/>
            <a:ext cx="1227900" cy="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6" name="Google Shape;1656;p221"/>
          <p:cNvCxnSpPr>
            <a:stCxn id="1654" idx="3"/>
            <a:endCxn id="1653" idx="1"/>
          </p:cNvCxnSpPr>
          <p:nvPr/>
        </p:nvCxnSpPr>
        <p:spPr>
          <a:xfrm flipH="1" rot="10800000">
            <a:off x="2868475" y="2573050"/>
            <a:ext cx="1269900" cy="150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7" name="Google Shape;1657;p221"/>
          <p:cNvCxnSpPr>
            <a:stCxn id="1654" idx="3"/>
          </p:cNvCxnSpPr>
          <p:nvPr/>
        </p:nvCxnSpPr>
        <p:spPr>
          <a:xfrm flipH="1" rot="10800000">
            <a:off x="2868475" y="1025650"/>
            <a:ext cx="1349400" cy="305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8" name="Google Shape;1658;p221"/>
          <p:cNvCxnSpPr>
            <a:stCxn id="1654" idx="3"/>
          </p:cNvCxnSpPr>
          <p:nvPr/>
        </p:nvCxnSpPr>
        <p:spPr>
          <a:xfrm flipH="1" rot="10800000">
            <a:off x="2868475" y="174250"/>
            <a:ext cx="1301100" cy="390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222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</a:rPr>
              <a:t>Git push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664" name="Google Shape;1664;p222"/>
          <p:cNvSpPr txBox="1"/>
          <p:nvPr>
            <p:ph idx="1" type="body"/>
          </p:nvPr>
        </p:nvSpPr>
        <p:spPr>
          <a:xfrm>
            <a:off x="457200" y="1816853"/>
            <a:ext cx="8229600" cy="20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65" name="Google Shape;1665;p222"/>
          <p:cNvSpPr/>
          <p:nvPr/>
        </p:nvSpPr>
        <p:spPr>
          <a:xfrm rot="477028">
            <a:off x="4346188" y="1885059"/>
            <a:ext cx="4714277" cy="2767916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666" name="Google Shape;1666;p222"/>
          <p:cNvSpPr txBox="1"/>
          <p:nvPr/>
        </p:nvSpPr>
        <p:spPr>
          <a:xfrm rot="477440">
            <a:off x="5170704" y="2354573"/>
            <a:ext cx="3686193" cy="1940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Bangers"/>
                <a:ea typeface="Bangers"/>
                <a:cs typeface="Bangers"/>
                <a:sym typeface="Bangers"/>
              </a:rPr>
              <a:t>Note que o parâmetro </a:t>
            </a:r>
            <a:r>
              <a:rPr lang="pt-BR" sz="2400">
                <a:latin typeface="Courier New"/>
                <a:ea typeface="Courier New"/>
                <a:cs typeface="Courier New"/>
                <a:sym typeface="Courier New"/>
              </a:rPr>
              <a:t>-u </a:t>
            </a:r>
            <a:r>
              <a:rPr lang="pt-BR" sz="2400">
                <a:latin typeface="Bangers"/>
                <a:ea typeface="Bangers"/>
                <a:cs typeface="Bangers"/>
                <a:sym typeface="Bangers"/>
              </a:rPr>
              <a:t>faz com que as informações sejam guardadas, e nas próximas utilizações podemos utilizar o comando apenas</a:t>
            </a:r>
            <a:endParaRPr sz="2400"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ourier New"/>
                <a:ea typeface="Courier New"/>
                <a:cs typeface="Courier New"/>
                <a:sym typeface="Courier New"/>
              </a:rPr>
              <a:t>$git push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push.gif" id="1667" name="Google Shape;1667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5" y="2638413"/>
            <a:ext cx="45720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6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4BA8"/>
        </a:soli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23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Resultado...</a:t>
            </a:r>
            <a:endParaRPr/>
          </a:p>
        </p:txBody>
      </p:sp>
      <p:sp>
        <p:nvSpPr>
          <p:cNvPr id="1673" name="Google Shape;1673;p223"/>
          <p:cNvSpPr/>
          <p:nvPr/>
        </p:nvSpPr>
        <p:spPr>
          <a:xfrm>
            <a:off x="1414249" y="11633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8" name="Google Shape;1678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9" cy="453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224"/>
          <p:cNvSpPr/>
          <p:nvPr/>
        </p:nvSpPr>
        <p:spPr>
          <a:xfrm>
            <a:off x="3634400" y="1280944"/>
            <a:ext cx="1787400" cy="924000"/>
          </a:xfrm>
          <a:prstGeom prst="rect">
            <a:avLst/>
          </a:prstGeom>
          <a:noFill/>
          <a:ln cap="flat" cmpd="sng" w="38100">
            <a:solidFill>
              <a:srgbClr val="FA3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224"/>
          <p:cNvSpPr/>
          <p:nvPr/>
        </p:nvSpPr>
        <p:spPr>
          <a:xfrm>
            <a:off x="851475" y="2302347"/>
            <a:ext cx="7281900" cy="364800"/>
          </a:xfrm>
          <a:prstGeom prst="rect">
            <a:avLst/>
          </a:prstGeom>
          <a:noFill/>
          <a:ln cap="flat" cmpd="sng" w="38100">
            <a:solidFill>
              <a:srgbClr val="FA3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224"/>
          <p:cNvSpPr/>
          <p:nvPr/>
        </p:nvSpPr>
        <p:spPr>
          <a:xfrm>
            <a:off x="217550" y="2872225"/>
            <a:ext cx="8694000" cy="364800"/>
          </a:xfrm>
          <a:prstGeom prst="rect">
            <a:avLst/>
          </a:prstGeom>
          <a:noFill/>
          <a:ln cap="flat" cmpd="sng" w="38100">
            <a:solidFill>
              <a:srgbClr val="FA3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Repo</a:t>
            </a:r>
            <a:endParaRPr/>
          </a:p>
        </p:txBody>
      </p:sp>
      <p:sp>
        <p:nvSpPr>
          <p:cNvPr id="1682" name="Google Shape;1682;p224"/>
          <p:cNvSpPr/>
          <p:nvPr/>
        </p:nvSpPr>
        <p:spPr>
          <a:xfrm>
            <a:off x="217549" y="3405625"/>
            <a:ext cx="8694000" cy="364800"/>
          </a:xfrm>
          <a:prstGeom prst="rect">
            <a:avLst/>
          </a:prstGeom>
          <a:noFill/>
          <a:ln cap="flat" cmpd="sng" w="38100">
            <a:solidFill>
              <a:srgbClr val="FA3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mic Sans MS"/>
                <a:ea typeface="Comic Sans MS"/>
                <a:cs typeface="Comic Sans MS"/>
                <a:sym typeface="Comic Sans MS"/>
              </a:rPr>
              <a:t>Commit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3" name="Google Shape;1683;p224"/>
          <p:cNvSpPr/>
          <p:nvPr/>
        </p:nvSpPr>
        <p:spPr>
          <a:xfrm>
            <a:off x="217550" y="3862825"/>
            <a:ext cx="8694000" cy="924000"/>
          </a:xfrm>
          <a:prstGeom prst="rect">
            <a:avLst/>
          </a:prstGeom>
          <a:noFill/>
          <a:ln cap="flat" cmpd="sng" w="38100">
            <a:solidFill>
              <a:srgbClr val="FA3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mic Sans MS"/>
                <a:ea typeface="Comic Sans MS"/>
                <a:cs typeface="Comic Sans MS"/>
                <a:sym typeface="Comic Sans MS"/>
              </a:rPr>
              <a:t>Importante!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4BA8"/>
        </a:solidFill>
      </p:bgPr>
    </p:bg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25"/>
          <p:cNvSpPr txBox="1"/>
          <p:nvPr>
            <p:ph type="title"/>
          </p:nvPr>
        </p:nvSpPr>
        <p:spPr>
          <a:xfrm>
            <a:off x="1164100" y="1608900"/>
            <a:ext cx="74436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/>
              <a:t>E quando eu quiser abrir em uma nova máquina?</a:t>
            </a:r>
            <a:endParaRPr sz="5600"/>
          </a:p>
        </p:txBody>
      </p:sp>
      <p:sp>
        <p:nvSpPr>
          <p:cNvPr id="1689" name="Google Shape;1689;p225"/>
          <p:cNvSpPr/>
          <p:nvPr/>
        </p:nvSpPr>
        <p:spPr>
          <a:xfrm>
            <a:off x="1414249" y="11633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226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695" name="Google Shape;1695;p226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26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7" name="Google Shape;1697;p226"/>
          <p:cNvSpPr/>
          <p:nvPr/>
        </p:nvSpPr>
        <p:spPr>
          <a:xfrm>
            <a:off x="4935475" y="0"/>
            <a:ext cx="4208712" cy="5161994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226"/>
          <p:cNvSpPr txBox="1"/>
          <p:nvPr>
            <p:ph type="title"/>
          </p:nvPr>
        </p:nvSpPr>
        <p:spPr>
          <a:xfrm>
            <a:off x="339150" y="1989900"/>
            <a:ext cx="43044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Temos o Clone</a:t>
            </a:r>
            <a:endParaRPr sz="4000"/>
          </a:p>
        </p:txBody>
      </p:sp>
      <p:pic>
        <p:nvPicPr>
          <p:cNvPr id="1699" name="Google Shape;1699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360" y="313637"/>
            <a:ext cx="3778475" cy="37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27"/>
          <p:cNvSpPr/>
          <p:nvPr/>
        </p:nvSpPr>
        <p:spPr>
          <a:xfrm>
            <a:off x="3706900" y="1029475"/>
            <a:ext cx="5295300" cy="3358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227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706" name="Google Shape;1706;p227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27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227"/>
          <p:cNvSpPr/>
          <p:nvPr/>
        </p:nvSpPr>
        <p:spPr>
          <a:xfrm>
            <a:off x="3512800" y="879675"/>
            <a:ext cx="5631577" cy="4282353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27"/>
          <p:cNvSpPr txBox="1"/>
          <p:nvPr>
            <p:ph type="title"/>
          </p:nvPr>
        </p:nvSpPr>
        <p:spPr>
          <a:xfrm>
            <a:off x="339150" y="1608900"/>
            <a:ext cx="3392400" cy="28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Clonando projeto</a:t>
            </a:r>
            <a:endParaRPr sz="4000"/>
          </a:p>
        </p:txBody>
      </p:sp>
      <p:pic>
        <p:nvPicPr>
          <p:cNvPr id="1710" name="Google Shape;1710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415" y="1065125"/>
            <a:ext cx="4925677" cy="17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227"/>
          <p:cNvSpPr/>
          <p:nvPr/>
        </p:nvSpPr>
        <p:spPr>
          <a:xfrm>
            <a:off x="3762390" y="1057600"/>
            <a:ext cx="5019900" cy="2382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227"/>
          <p:cNvSpPr/>
          <p:nvPr/>
        </p:nvSpPr>
        <p:spPr>
          <a:xfrm>
            <a:off x="3751647" y="2452441"/>
            <a:ext cx="4219800" cy="169200"/>
          </a:xfrm>
          <a:prstGeom prst="roundRect">
            <a:avLst>
              <a:gd fmla="val 16667" name="adj"/>
            </a:avLst>
          </a:prstGeom>
          <a:solidFill>
            <a:srgbClr val="FFFF00">
              <a:alpha val="3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4BA8"/>
        </a:solidFill>
      </p:bgPr>
    </p:bg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28"/>
          <p:cNvSpPr txBox="1"/>
          <p:nvPr>
            <p:ph type="title"/>
          </p:nvPr>
        </p:nvSpPr>
        <p:spPr>
          <a:xfrm>
            <a:off x="1164100" y="1608900"/>
            <a:ext cx="74436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E se eu já tenho o projeto e alguém </a:t>
            </a:r>
            <a:r>
              <a:rPr lang="pt-BR" sz="5000" u="sng"/>
              <a:t>modificou</a:t>
            </a:r>
            <a:r>
              <a:rPr lang="pt-BR" sz="5000"/>
              <a:t> o repositório remoto!?</a:t>
            </a:r>
            <a:endParaRPr sz="5000"/>
          </a:p>
        </p:txBody>
      </p:sp>
      <p:sp>
        <p:nvSpPr>
          <p:cNvPr id="1718" name="Google Shape;1718;p228"/>
          <p:cNvSpPr/>
          <p:nvPr/>
        </p:nvSpPr>
        <p:spPr>
          <a:xfrm>
            <a:off x="1414249" y="11633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29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</a:rPr>
              <a:t>Git pull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724" name="Google Shape;1724;p229"/>
          <p:cNvSpPr txBox="1"/>
          <p:nvPr>
            <p:ph idx="1" type="body"/>
          </p:nvPr>
        </p:nvSpPr>
        <p:spPr>
          <a:xfrm>
            <a:off x="457200" y="1816853"/>
            <a:ext cx="8229600" cy="20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25" name="Google Shape;1725;p229"/>
          <p:cNvSpPr/>
          <p:nvPr/>
        </p:nvSpPr>
        <p:spPr>
          <a:xfrm rot="476979">
            <a:off x="3994774" y="1860586"/>
            <a:ext cx="5067093" cy="2767916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726" name="Google Shape;1726;p229"/>
          <p:cNvSpPr txBox="1"/>
          <p:nvPr/>
        </p:nvSpPr>
        <p:spPr>
          <a:xfrm rot="477334">
            <a:off x="4930575" y="2337814"/>
            <a:ext cx="3927600" cy="1940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Bangers"/>
                <a:ea typeface="Bangers"/>
                <a:cs typeface="Bangers"/>
                <a:sym typeface="Bangers"/>
              </a:rPr>
              <a:t>Utilizamos o pull para baixar as modificações.</a:t>
            </a:r>
            <a:endParaRPr sz="2400"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ourier New"/>
                <a:ea typeface="Courier New"/>
                <a:cs typeface="Courier New"/>
                <a:sym typeface="Courier New"/>
              </a:rPr>
              <a:t>$git pull origin master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pull.gif" id="1727" name="Google Shape;1727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0" y="1631075"/>
            <a:ext cx="3981300" cy="331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30"/>
          <p:cNvSpPr txBox="1"/>
          <p:nvPr>
            <p:ph idx="1" type="body"/>
          </p:nvPr>
        </p:nvSpPr>
        <p:spPr>
          <a:xfrm>
            <a:off x="478300" y="1616800"/>
            <a:ext cx="82188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33" name="Google Shape;1733;p230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Os mais utilizados?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programando3.gif" id="1734" name="Google Shape;1734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2" y="60420"/>
            <a:ext cx="8977375" cy="50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9" name="Google Shape;1739;p231"/>
          <p:cNvPicPr preferRelativeResize="0"/>
          <p:nvPr/>
        </p:nvPicPr>
        <p:blipFill rotWithShape="1">
          <a:blip r:embed="rId3">
            <a:alphaModFix/>
          </a:blip>
          <a:srcRect b="0" l="2286" r="0" t="0"/>
          <a:stretch/>
        </p:blipFill>
        <p:spPr>
          <a:xfrm>
            <a:off x="-37850" y="152400"/>
            <a:ext cx="91818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231"/>
          <p:cNvSpPr txBox="1"/>
          <p:nvPr/>
        </p:nvSpPr>
        <p:spPr>
          <a:xfrm>
            <a:off x="1092600" y="452500"/>
            <a:ext cx="6859200" cy="4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QUEST 03 - Em Grupo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Montem equipes, preferencialmente com os grupos de algoritmos III. No gitlab, crie um projeto (caso ainda não exista) e adicione todos os integrantes das equipes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Adicione todos os integrantes com o perfil de 'mantenedor'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Todos membros devem clonar o projeto em suas máquinas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Cada membro deve definir uma tarefa distinta a ser executada (desenvolvimento de um método), e executá-la.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Assim que terminar, os membros precisam enviar as atualizações para o repositório remoto. A dica é: Antes de enviar atualizações, sempre baixe as possíveis atualizações  do remoto.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41" name="Google Shape;1741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324" y="3468300"/>
            <a:ext cx="857625" cy="12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18407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22979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261884" y="3758741"/>
            <a:ext cx="1117375" cy="8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2722675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3332275"/>
            <a:ext cx="308026" cy="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Google Shape;1751;p232"/>
          <p:cNvPicPr preferRelativeResize="0"/>
          <p:nvPr/>
        </p:nvPicPr>
        <p:blipFill rotWithShape="1">
          <a:blip r:embed="rId3">
            <a:alphaModFix/>
          </a:blip>
          <a:srcRect b="0" l="2286" r="0" t="0"/>
          <a:stretch/>
        </p:blipFill>
        <p:spPr>
          <a:xfrm>
            <a:off x="-37850" y="152400"/>
            <a:ext cx="91818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232"/>
          <p:cNvSpPr txBox="1"/>
          <p:nvPr/>
        </p:nvSpPr>
        <p:spPr>
          <a:xfrm>
            <a:off x="1092600" y="452500"/>
            <a:ext cx="6859200" cy="4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QUEST 04 - Em Grupo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Trabalhar em uma branch foi fácil, agora vamos ver como vocês se viram quando precisam ramificar o desenvolvimento de vocês.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Altere as permissões de todos os membros do grupo para 'desenvolvedor'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Crie uma branch 'dev' a partir da branch master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Cada membro deve definir uma tarefa distinta a ser executada, onde para executá-la cada membro deve criar, a partir da branch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'dev'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uma branch chamada 'feature/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nome-da-funcionalidade'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e desenvolvê-la			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Página 1/2 &gt;&gt;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53" name="Google Shape;1753;p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324" y="3468300"/>
            <a:ext cx="857625" cy="12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18407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25265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261884" y="3758741"/>
            <a:ext cx="1117375" cy="8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2951275"/>
            <a:ext cx="308026" cy="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7"/>
          <p:cNvSpPr txBox="1"/>
          <p:nvPr>
            <p:ph idx="1" type="body"/>
          </p:nvPr>
        </p:nvSpPr>
        <p:spPr>
          <a:xfrm>
            <a:off x="478300" y="1616800"/>
            <a:ext cx="41397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Sistema de  controle de versão </a:t>
            </a:r>
            <a:r>
              <a:rPr b="1" lang="pt-BR" sz="2400">
                <a:solidFill>
                  <a:srgbClr val="FF0000"/>
                </a:solidFill>
              </a:rPr>
              <a:t>distribuído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Criado por Linus Torvalds para o desenvolvimento do Kernel do Linux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Facilita nosso trabalho em equipe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39" name="Google Shape;539;p107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Git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giphy.gif" id="540" name="Google Shape;54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150" y="770700"/>
            <a:ext cx="4139700" cy="308595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07"/>
          <p:cNvSpPr txBox="1"/>
          <p:nvPr>
            <p:ph idx="1" type="body"/>
          </p:nvPr>
        </p:nvSpPr>
        <p:spPr>
          <a:xfrm>
            <a:off x="4553150" y="4217025"/>
            <a:ext cx="4139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Site oficial: </a:t>
            </a:r>
            <a:r>
              <a:rPr b="1" lang="pt-BR" sz="1800" u="sng">
                <a:solidFill>
                  <a:schemeClr val="hlink"/>
                </a:solidFill>
                <a:hlinkClick r:id="rId4"/>
              </a:rPr>
              <a:t>http://git.scm.com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233"/>
          <p:cNvPicPr preferRelativeResize="0"/>
          <p:nvPr/>
        </p:nvPicPr>
        <p:blipFill rotWithShape="1">
          <a:blip r:embed="rId3">
            <a:alphaModFix/>
          </a:blip>
          <a:srcRect b="0" l="2286" r="0" t="0"/>
          <a:stretch/>
        </p:blipFill>
        <p:spPr>
          <a:xfrm>
            <a:off x="-37850" y="152400"/>
            <a:ext cx="91818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233"/>
          <p:cNvSpPr txBox="1"/>
          <p:nvPr/>
        </p:nvSpPr>
        <p:spPr>
          <a:xfrm>
            <a:off x="1092600" y="452500"/>
            <a:ext cx="6859200" cy="4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QUEST 04 - Em Grupo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Assim que concluída a funcionalidade proposta na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branch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, a mesma deverá ser mesclada com a branch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'dev'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Assim que todos concluírem as tarefas e estiverem na branch dev, a mesma deve ser revisada e então enviado um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pull request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para a master.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Mantenham os repositórios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locais sincronizados.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Chame o professor e apresente como conseguiu resolver a missão.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Página 2/2 &lt;&lt;</a:t>
            </a:r>
            <a:r>
              <a:rPr b="1" lang="pt-BR" sz="2000">
                <a:latin typeface="Courier New"/>
                <a:ea typeface="Courier New"/>
                <a:cs typeface="Courier New"/>
                <a:sym typeface="Courier New"/>
              </a:rPr>
              <a:t>					FIM DE MISSÃO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4" name="Google Shape;1764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324" y="3468300"/>
            <a:ext cx="857625" cy="12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18407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261884" y="3758741"/>
            <a:ext cx="1117375" cy="8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10025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29075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300" y="3517150"/>
            <a:ext cx="308026" cy="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234"/>
          <p:cNvSpPr txBox="1"/>
          <p:nvPr>
            <p:ph idx="1" type="body"/>
          </p:nvPr>
        </p:nvSpPr>
        <p:spPr>
          <a:xfrm>
            <a:off x="2905800" y="1166750"/>
            <a:ext cx="3332400" cy="27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Uma variação do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git pull</a:t>
            </a:r>
            <a:r>
              <a:rPr lang="pt-BR"/>
              <a:t> é 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git fetch</a:t>
            </a:r>
            <a:r>
              <a:rPr lang="pt-BR"/>
              <a:t>. A diferença é que 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pt-BR"/>
              <a:t> baixa as modificações do remoto sem fazer 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lang="pt-BR"/>
              <a:t>. o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pull</a:t>
            </a:r>
            <a:r>
              <a:rPr lang="pt-BR"/>
              <a:t> já mescla assim que baixa.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235"/>
          <p:cNvSpPr txBox="1"/>
          <p:nvPr>
            <p:ph idx="1" type="body"/>
          </p:nvPr>
        </p:nvSpPr>
        <p:spPr>
          <a:xfrm>
            <a:off x="2905800" y="1166750"/>
            <a:ext cx="3332400" cy="27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Para visualizar e verificar se há modificações no repositório remoto use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remote show origin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36"/>
          <p:cNvSpPr txBox="1"/>
          <p:nvPr>
            <p:ph idx="1" type="body"/>
          </p:nvPr>
        </p:nvSpPr>
        <p:spPr>
          <a:xfrm>
            <a:off x="478300" y="1616800"/>
            <a:ext cx="82188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85" name="Google Shape;1785;p236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Os mais utilizados?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programando3.gif" id="1786" name="Google Shape;17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2" y="60420"/>
            <a:ext cx="8977375" cy="50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" name="Google Shape;1791;p237"/>
          <p:cNvPicPr preferRelativeResize="0"/>
          <p:nvPr/>
        </p:nvPicPr>
        <p:blipFill rotWithShape="1">
          <a:blip r:embed="rId3">
            <a:alphaModFix/>
          </a:blip>
          <a:srcRect b="0" l="2286" r="0" t="0"/>
          <a:stretch/>
        </p:blipFill>
        <p:spPr>
          <a:xfrm>
            <a:off x="-37850" y="152400"/>
            <a:ext cx="91818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237"/>
          <p:cNvSpPr txBox="1"/>
          <p:nvPr/>
        </p:nvSpPr>
        <p:spPr>
          <a:xfrm>
            <a:off x="1092600" y="452500"/>
            <a:ext cx="6859200" cy="4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QUEST 05 - Administrando conflitos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Trabalhar em equipe torna a tarefa mais fácil, vamos ver agora como vocês se saem para administrar os conflitos trazidos por trabalhar em equipe.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Utilize o mesmo fluxo de trabalho (branchs) da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Quest 04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Definam no grupo um arquivo para editar (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todos devem editar o mesmo método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).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Desenvolvam o método, cada um da sua maneira, de forma que possuam diferenças.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Consolidem suas alterações, enviem para o remote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e mantenham os repositórios locais sincronizados.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Resolvam os conflitos e apresentem ao professor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93" name="Google Shape;1793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0" y="18407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924" y="3819275"/>
            <a:ext cx="1131050" cy="8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0" y="22979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0" y="29075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0" y="35171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2475" y="3346500"/>
            <a:ext cx="966974" cy="13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0" y="4202950"/>
            <a:ext cx="308026" cy="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238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README.md</a:t>
            </a:r>
            <a:endParaRPr/>
          </a:p>
        </p:txBody>
      </p:sp>
      <p:sp>
        <p:nvSpPr>
          <p:cNvPr id="1805" name="Google Shape;1805;p238"/>
          <p:cNvSpPr txBox="1"/>
          <p:nvPr>
            <p:ph idx="1" type="subTitle"/>
          </p:nvPr>
        </p:nvSpPr>
        <p:spPr>
          <a:xfrm>
            <a:off x="1178378" y="3455436"/>
            <a:ext cx="655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Crie o README.md do projeto, baseado nos exemplos apresentados nos projetos que seguem.</a:t>
            </a:r>
            <a:endParaRPr sz="1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39"/>
          <p:cNvSpPr txBox="1"/>
          <p:nvPr>
            <p:ph idx="1" type="body"/>
          </p:nvPr>
        </p:nvSpPr>
        <p:spPr>
          <a:xfrm>
            <a:off x="478300" y="1616800"/>
            <a:ext cx="84096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chemeClr val="hlink"/>
                </a:solidFill>
              </a:rPr>
              <a:t>https://github.com/angelogluz/Mussum-API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chemeClr val="hlink"/>
                </a:solidFill>
                <a:hlinkClick r:id="rId3"/>
              </a:rPr>
              <a:t>https://github.com/spring-projects/spring-boot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chemeClr val="hlink"/>
                </a:solidFill>
                <a:hlinkClick r:id="rId4"/>
              </a:rPr>
              <a:t>https://github.com/playframework/playframework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chemeClr val="hlink"/>
                </a:solidFill>
                <a:hlinkClick r:id="rId5"/>
              </a:rPr>
              <a:t>https://github.com/vaadin/framework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6"/>
              </a:rPr>
              <a:t>https://github.com/laravel/laravel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7"/>
              </a:rPr>
              <a:t>https://github.com/symfony/symfony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→ Entrar no </a:t>
            </a: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readme.md</a:t>
            </a:r>
            <a:r>
              <a:rPr b="1" lang="pt-BR" sz="1800">
                <a:solidFill>
                  <a:srgbClr val="FFFFFF"/>
                </a:solidFill>
              </a:rPr>
              <a:t>, ir em "editar", analisar o fonte e utilizar como referência.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11" name="Google Shape;1811;p239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Exemplos de </a:t>
            </a:r>
            <a:r>
              <a:rPr lang="pt-B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README.md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40"/>
          <p:cNvSpPr txBox="1"/>
          <p:nvPr>
            <p:ph idx="1" type="body"/>
          </p:nvPr>
        </p:nvSpPr>
        <p:spPr>
          <a:xfrm>
            <a:off x="478300" y="1616800"/>
            <a:ext cx="84096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6000" u="sng">
                <a:solidFill>
                  <a:schemeClr val="hlink"/>
                </a:solidFill>
                <a:hlinkClick r:id="rId3"/>
              </a:rPr>
              <a:t>https://try.github.io/</a:t>
            </a:r>
            <a:endParaRPr b="1" sz="6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17" name="Google Shape;1817;p240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Exercitar - Altamente recomendado!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18" name="Google Shape;1818;p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275" y="2855200"/>
            <a:ext cx="3585775" cy="22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241"/>
          <p:cNvSpPr txBox="1"/>
          <p:nvPr>
            <p:ph idx="1" type="body"/>
          </p:nvPr>
        </p:nvSpPr>
        <p:spPr>
          <a:xfrm>
            <a:off x="478300" y="1616800"/>
            <a:ext cx="84096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https://guides.github.com/activities/hello-world/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4"/>
              </a:rPr>
              <a:t>https://git-scm.com/book/pt-br/v1/Primeiros-passos-No%C3%A7%C3%B5es-B%C3%A1sicas-de-Git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24" name="Google Shape;1824;p241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Leituras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42"/>
          <p:cNvSpPr txBox="1"/>
          <p:nvPr>
            <p:ph type="ctrTitle"/>
          </p:nvPr>
        </p:nvSpPr>
        <p:spPr>
          <a:xfrm>
            <a:off x="1178375" y="1583350"/>
            <a:ext cx="7561200" cy="24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u="sng"/>
              <a:t>Licença</a:t>
            </a:r>
            <a:r>
              <a:rPr lang="pt-BR" sz="5000"/>
              <a:t> de Software e template para </a:t>
            </a:r>
            <a:r>
              <a:rPr lang="pt-BR" sz="5000" u="sng"/>
              <a:t>gitignore</a:t>
            </a:r>
            <a:endParaRPr sz="5000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925" y="802775"/>
            <a:ext cx="4330874" cy="33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08"/>
          <p:cNvSpPr/>
          <p:nvPr/>
        </p:nvSpPr>
        <p:spPr>
          <a:xfrm>
            <a:off x="4312375" y="556226"/>
            <a:ext cx="4769539" cy="458719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108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549" name="Google Shape;549;p108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08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108"/>
          <p:cNvSpPr txBox="1"/>
          <p:nvPr>
            <p:ph type="title"/>
          </p:nvPr>
        </p:nvSpPr>
        <p:spPr>
          <a:xfrm>
            <a:off x="527100" y="1608900"/>
            <a:ext cx="38544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Acesso obrigatória</a:t>
            </a:r>
            <a:endParaRPr sz="4800"/>
          </a:p>
        </p:txBody>
      </p:sp>
      <p:sp>
        <p:nvSpPr>
          <p:cNvPr id="552" name="Google Shape;552;p108"/>
          <p:cNvSpPr/>
          <p:nvPr/>
        </p:nvSpPr>
        <p:spPr>
          <a:xfrm>
            <a:off x="7365425" y="2285651"/>
            <a:ext cx="1402500" cy="140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08"/>
          <p:cNvSpPr/>
          <p:nvPr/>
        </p:nvSpPr>
        <p:spPr>
          <a:xfrm>
            <a:off x="6012100" y="2567250"/>
            <a:ext cx="1164900" cy="4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243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35" name="Google Shape;1835;p243"/>
          <p:cNvSpPr txBox="1"/>
          <p:nvPr>
            <p:ph idx="1" type="body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No mundo do software, é quem define como o software será distribuído: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∎"/>
            </a:pPr>
            <a:r>
              <a:rPr lang="pt-BR" sz="1800">
                <a:solidFill>
                  <a:srgbClr val="FFFFFF"/>
                </a:solidFill>
              </a:rPr>
              <a:t>Precisa ser pago?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∎"/>
            </a:pPr>
            <a:r>
              <a:rPr lang="pt-BR" sz="1800">
                <a:solidFill>
                  <a:srgbClr val="FFFFFF"/>
                </a:solidFill>
              </a:rPr>
              <a:t>Podem criar novas versões do software e redistribuir?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∎"/>
            </a:pPr>
            <a:r>
              <a:rPr lang="pt-BR" sz="1800">
                <a:solidFill>
                  <a:srgbClr val="FFFFFF"/>
                </a:solidFill>
              </a:rPr>
              <a:t>Devem manter os direitos do autor?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∎"/>
            </a:pPr>
            <a:r>
              <a:rPr lang="pt-BR" sz="1800">
                <a:solidFill>
                  <a:srgbClr val="FFFFFF"/>
                </a:solidFill>
              </a:rPr>
              <a:t>O software deve se manter aberto?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44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e Gitlab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41" name="Google Shape;1841;p244"/>
          <p:cNvSpPr txBox="1"/>
          <p:nvPr>
            <p:ph idx="1" type="body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Tanto Github quanto Gitlab possuem templates para as principais licenças open source.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842" name="Google Shape;184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875" y="2603350"/>
            <a:ext cx="3022124" cy="251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925" y="2736825"/>
            <a:ext cx="2055949" cy="225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245"/>
          <p:cNvSpPr txBox="1"/>
          <p:nvPr>
            <p:ph type="ctrTitle"/>
          </p:nvPr>
        </p:nvSpPr>
        <p:spPr>
          <a:xfrm>
            <a:off x="1178375" y="1583350"/>
            <a:ext cx="7561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Github licença</a:t>
            </a:r>
            <a:endParaRPr sz="50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246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- Projeto novo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54" name="Google Shape;1854;p246"/>
          <p:cNvSpPr txBox="1"/>
          <p:nvPr>
            <p:ph idx="1" type="body"/>
          </p:nvPr>
        </p:nvSpPr>
        <p:spPr>
          <a:xfrm>
            <a:off x="457200" y="1200150"/>
            <a:ext cx="31941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No Github, quando o projeto é novo, já é existem alguns templates de licença que já pode ser selecionado.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55" name="Google Shape;1855;p246"/>
          <p:cNvSpPr/>
          <p:nvPr/>
        </p:nvSpPr>
        <p:spPr>
          <a:xfrm>
            <a:off x="3987275" y="1387150"/>
            <a:ext cx="4938900" cy="30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246"/>
          <p:cNvSpPr/>
          <p:nvPr/>
        </p:nvSpPr>
        <p:spPr>
          <a:xfrm>
            <a:off x="3800677" y="1237849"/>
            <a:ext cx="5284826" cy="392390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7" name="Google Shape;1857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125" y="1472152"/>
            <a:ext cx="4781474" cy="23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47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- Projeto existente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63" name="Google Shape;1863;p247"/>
          <p:cNvSpPr txBox="1"/>
          <p:nvPr>
            <p:ph idx="1" type="body"/>
          </p:nvPr>
        </p:nvSpPr>
        <p:spPr>
          <a:xfrm>
            <a:off x="457200" y="1200150"/>
            <a:ext cx="31941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No Github, quando o projeto é existente, basta ir em </a:t>
            </a: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create new file</a:t>
            </a:r>
            <a:r>
              <a:rPr lang="pt-BR" sz="1800">
                <a:solidFill>
                  <a:srgbClr val="FFFFFF"/>
                </a:solidFill>
              </a:rPr>
              <a:t> no projeto que abrirá a página para criação de arquivos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64" name="Google Shape;1864;p247"/>
          <p:cNvSpPr/>
          <p:nvPr/>
        </p:nvSpPr>
        <p:spPr>
          <a:xfrm>
            <a:off x="3987275" y="1387150"/>
            <a:ext cx="4938900" cy="30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247"/>
          <p:cNvSpPr/>
          <p:nvPr/>
        </p:nvSpPr>
        <p:spPr>
          <a:xfrm>
            <a:off x="3800677" y="1237849"/>
            <a:ext cx="5284826" cy="392390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6" name="Google Shape;186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925" y="1485125"/>
            <a:ext cx="4798024" cy="27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247"/>
          <p:cNvSpPr/>
          <p:nvPr/>
        </p:nvSpPr>
        <p:spPr>
          <a:xfrm>
            <a:off x="6749150" y="2705875"/>
            <a:ext cx="621900" cy="27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48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- Projeto existente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73" name="Google Shape;1873;p248"/>
          <p:cNvSpPr txBox="1"/>
          <p:nvPr>
            <p:ph idx="1" type="body"/>
          </p:nvPr>
        </p:nvSpPr>
        <p:spPr>
          <a:xfrm>
            <a:off x="457200" y="1200150"/>
            <a:ext cx="31941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No Github, quando o projeto é existente, basta ir em </a:t>
            </a: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create new file</a:t>
            </a:r>
            <a:r>
              <a:rPr lang="pt-BR" sz="1800">
                <a:solidFill>
                  <a:srgbClr val="FFFFFF"/>
                </a:solidFill>
              </a:rPr>
              <a:t> no projeto que abrirá a página para criação de arquivos.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Note que ao digitar license, já aparece a sugestão de adição de alguma das licenças já integradas.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74" name="Google Shape;1874;p248"/>
          <p:cNvSpPr/>
          <p:nvPr/>
        </p:nvSpPr>
        <p:spPr>
          <a:xfrm>
            <a:off x="3987275" y="1387150"/>
            <a:ext cx="4938900" cy="30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248"/>
          <p:cNvSpPr/>
          <p:nvPr/>
        </p:nvSpPr>
        <p:spPr>
          <a:xfrm>
            <a:off x="3800677" y="1237849"/>
            <a:ext cx="5284826" cy="392390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6" name="Google Shape;1876;p248"/>
          <p:cNvPicPr preferRelativeResize="0"/>
          <p:nvPr/>
        </p:nvPicPr>
        <p:blipFill rotWithShape="1">
          <a:blip r:embed="rId3">
            <a:alphaModFix/>
          </a:blip>
          <a:srcRect b="61261" l="0" r="0" t="0"/>
          <a:stretch/>
        </p:blipFill>
        <p:spPr>
          <a:xfrm>
            <a:off x="4089925" y="1498132"/>
            <a:ext cx="4726901" cy="1085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7" name="Google Shape;1877;p248"/>
          <p:cNvSpPr/>
          <p:nvPr/>
        </p:nvSpPr>
        <p:spPr>
          <a:xfrm>
            <a:off x="5834750" y="1971307"/>
            <a:ext cx="1337400" cy="27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8" name="Google Shape;1878;p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925" y="2748650"/>
            <a:ext cx="4726900" cy="157762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9" name="Google Shape;1879;p248"/>
          <p:cNvSpPr/>
          <p:nvPr/>
        </p:nvSpPr>
        <p:spPr>
          <a:xfrm>
            <a:off x="4112650" y="3266700"/>
            <a:ext cx="4674600" cy="27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248"/>
          <p:cNvSpPr/>
          <p:nvPr/>
        </p:nvSpPr>
        <p:spPr>
          <a:xfrm>
            <a:off x="8572851" y="1828800"/>
            <a:ext cx="164375" cy="447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1</a:t>
            </a:r>
          </a:p>
        </p:txBody>
      </p:sp>
      <p:sp>
        <p:nvSpPr>
          <p:cNvPr id="1881" name="Google Shape;1881;p248"/>
          <p:cNvSpPr/>
          <p:nvPr/>
        </p:nvSpPr>
        <p:spPr>
          <a:xfrm>
            <a:off x="8420451" y="3810000"/>
            <a:ext cx="295128" cy="447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2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249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- Projeto existente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87" name="Google Shape;1887;p249"/>
          <p:cNvSpPr txBox="1"/>
          <p:nvPr>
            <p:ph idx="1" type="body"/>
          </p:nvPr>
        </p:nvSpPr>
        <p:spPr>
          <a:xfrm>
            <a:off x="457200" y="1200150"/>
            <a:ext cx="31941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Agora basta criar escolher a licença que mais se adequa às suas expectativas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88" name="Google Shape;1888;p249"/>
          <p:cNvSpPr/>
          <p:nvPr/>
        </p:nvSpPr>
        <p:spPr>
          <a:xfrm>
            <a:off x="3987275" y="1387150"/>
            <a:ext cx="4938900" cy="30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249"/>
          <p:cNvSpPr/>
          <p:nvPr/>
        </p:nvSpPr>
        <p:spPr>
          <a:xfrm>
            <a:off x="3800677" y="1237849"/>
            <a:ext cx="5284826" cy="392390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0" name="Google Shape;1890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650" y="1467875"/>
            <a:ext cx="4636000" cy="28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249"/>
          <p:cNvSpPr/>
          <p:nvPr/>
        </p:nvSpPr>
        <p:spPr>
          <a:xfrm>
            <a:off x="6967725" y="1664200"/>
            <a:ext cx="1819800" cy="2733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50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- Projeto existente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97" name="Google Shape;1897;p250"/>
          <p:cNvSpPr txBox="1"/>
          <p:nvPr>
            <p:ph idx="1" type="body"/>
          </p:nvPr>
        </p:nvSpPr>
        <p:spPr>
          <a:xfrm>
            <a:off x="457200" y="1200150"/>
            <a:ext cx="31941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Note que agora na direita já aparece a licença do projeto.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Abra e visualize!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Leia sobre e experimente outras licenças!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98" name="Google Shape;1898;p250"/>
          <p:cNvSpPr/>
          <p:nvPr/>
        </p:nvSpPr>
        <p:spPr>
          <a:xfrm>
            <a:off x="3987275" y="1387150"/>
            <a:ext cx="4938900" cy="30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250"/>
          <p:cNvSpPr/>
          <p:nvPr/>
        </p:nvSpPr>
        <p:spPr>
          <a:xfrm>
            <a:off x="3800677" y="1237849"/>
            <a:ext cx="5284826" cy="392390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0" name="Google Shape;1900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651" y="1467344"/>
            <a:ext cx="4261099" cy="28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250"/>
          <p:cNvSpPr/>
          <p:nvPr/>
        </p:nvSpPr>
        <p:spPr>
          <a:xfrm>
            <a:off x="7456921" y="2121397"/>
            <a:ext cx="789600" cy="16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51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- Projeto existente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07" name="Google Shape;1907;p251"/>
          <p:cNvSpPr txBox="1"/>
          <p:nvPr>
            <p:ph idx="1" type="body"/>
          </p:nvPr>
        </p:nvSpPr>
        <p:spPr>
          <a:xfrm>
            <a:off x="457200" y="1200150"/>
            <a:ext cx="31941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Note que agora na direita já aparece a licença do projeto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08" name="Google Shape;1908;p251"/>
          <p:cNvSpPr/>
          <p:nvPr/>
        </p:nvSpPr>
        <p:spPr>
          <a:xfrm>
            <a:off x="3987275" y="1387150"/>
            <a:ext cx="4938900" cy="30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51"/>
          <p:cNvSpPr/>
          <p:nvPr/>
        </p:nvSpPr>
        <p:spPr>
          <a:xfrm>
            <a:off x="3800677" y="1237849"/>
            <a:ext cx="5284826" cy="392390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0" name="Google Shape;1910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500" y="1474900"/>
            <a:ext cx="4540949" cy="289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251"/>
          <p:cNvSpPr/>
          <p:nvPr/>
        </p:nvSpPr>
        <p:spPr>
          <a:xfrm>
            <a:off x="4050800" y="1947675"/>
            <a:ext cx="4581000" cy="116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52"/>
          <p:cNvSpPr txBox="1"/>
          <p:nvPr>
            <p:ph type="ctrTitle"/>
          </p:nvPr>
        </p:nvSpPr>
        <p:spPr>
          <a:xfrm>
            <a:off x="1178375" y="1583350"/>
            <a:ext cx="7561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Gitlab licença</a:t>
            </a:r>
            <a:endParaRPr sz="5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09"/>
          <p:cNvGrpSpPr/>
          <p:nvPr/>
        </p:nvGrpSpPr>
        <p:grpSpPr>
          <a:xfrm>
            <a:off x="-37850" y="152400"/>
            <a:ext cx="9181850" cy="4838701"/>
            <a:chOff x="-37850" y="152400"/>
            <a:chExt cx="9181850" cy="4838701"/>
          </a:xfrm>
        </p:grpSpPr>
        <p:pic>
          <p:nvPicPr>
            <p:cNvPr id="559" name="Google Shape;559;p109"/>
            <p:cNvPicPr preferRelativeResize="0"/>
            <p:nvPr/>
          </p:nvPicPr>
          <p:blipFill rotWithShape="1">
            <a:blip r:embed="rId3">
              <a:alphaModFix/>
            </a:blip>
            <a:srcRect b="0" l="2286" r="0" t="0"/>
            <a:stretch/>
          </p:blipFill>
          <p:spPr>
            <a:xfrm>
              <a:off x="-37850" y="152400"/>
              <a:ext cx="9181850" cy="483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17550" y="2745500"/>
              <a:ext cx="1336726" cy="199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1" name="Google Shape;561;p109"/>
          <p:cNvSpPr txBox="1"/>
          <p:nvPr/>
        </p:nvSpPr>
        <p:spPr>
          <a:xfrm>
            <a:off x="1193775" y="452500"/>
            <a:ext cx="6627300" cy="3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QUEST 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Instalar git nas suas máquinas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Abrir o git bash (windows) terminal (Linux e Mac) e digitar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git --version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O retorno do comando precisa ter sido a version do git.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53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22" name="Google Shape;1922;p253"/>
          <p:cNvSpPr txBox="1"/>
          <p:nvPr>
            <p:ph idx="1" type="body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A adição da licença no gitlab é muito simples, similar a do Github.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54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- Projeto existente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28" name="Google Shape;1928;p254"/>
          <p:cNvSpPr txBox="1"/>
          <p:nvPr>
            <p:ph idx="1" type="body"/>
          </p:nvPr>
        </p:nvSpPr>
        <p:spPr>
          <a:xfrm>
            <a:off x="457200" y="1200150"/>
            <a:ext cx="31941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Em um projeto existem pode-se seguir o mesmo caminha visto no github (através da adição de arquivo), ou então pelo link já visto na home do projeto.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29" name="Google Shape;1929;p254"/>
          <p:cNvSpPr/>
          <p:nvPr/>
        </p:nvSpPr>
        <p:spPr>
          <a:xfrm>
            <a:off x="3987275" y="1387150"/>
            <a:ext cx="4938900" cy="30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254"/>
          <p:cNvSpPr/>
          <p:nvPr/>
        </p:nvSpPr>
        <p:spPr>
          <a:xfrm>
            <a:off x="3800677" y="1161649"/>
            <a:ext cx="5284826" cy="392390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1" name="Google Shape;193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225" y="1411225"/>
            <a:ext cx="4753925" cy="268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254"/>
          <p:cNvSpPr/>
          <p:nvPr/>
        </p:nvSpPr>
        <p:spPr>
          <a:xfrm>
            <a:off x="6757425" y="2273800"/>
            <a:ext cx="448200" cy="26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255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- Projeto existente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38" name="Google Shape;1938;p255"/>
          <p:cNvSpPr txBox="1"/>
          <p:nvPr>
            <p:ph idx="1" type="body"/>
          </p:nvPr>
        </p:nvSpPr>
        <p:spPr>
          <a:xfrm>
            <a:off x="457200" y="1200150"/>
            <a:ext cx="31941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E assim como no github, tem-se várias licenças integradas para escolha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39" name="Google Shape;1939;p255"/>
          <p:cNvSpPr/>
          <p:nvPr/>
        </p:nvSpPr>
        <p:spPr>
          <a:xfrm>
            <a:off x="3987275" y="1387150"/>
            <a:ext cx="4938900" cy="30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0" name="Google Shape;1940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750" y="1387150"/>
            <a:ext cx="3755326" cy="288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255"/>
          <p:cNvSpPr/>
          <p:nvPr/>
        </p:nvSpPr>
        <p:spPr>
          <a:xfrm>
            <a:off x="3800677" y="1161649"/>
            <a:ext cx="5284826" cy="392390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255"/>
          <p:cNvSpPr/>
          <p:nvPr/>
        </p:nvSpPr>
        <p:spPr>
          <a:xfrm>
            <a:off x="6099075" y="1880625"/>
            <a:ext cx="1536300" cy="178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56"/>
          <p:cNvSpPr txBox="1"/>
          <p:nvPr>
            <p:ph type="title"/>
          </p:nvPr>
        </p:nvSpPr>
        <p:spPr>
          <a:xfrm>
            <a:off x="478300" y="3135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Licença no Github - Projeto existente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48" name="Google Shape;1948;p256"/>
          <p:cNvSpPr txBox="1"/>
          <p:nvPr>
            <p:ph idx="1" type="body"/>
          </p:nvPr>
        </p:nvSpPr>
        <p:spPr>
          <a:xfrm>
            <a:off x="457200" y="1200150"/>
            <a:ext cx="31941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Agora já aparece também a licença escolhida!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49" name="Google Shape;1949;p256"/>
          <p:cNvSpPr/>
          <p:nvPr/>
        </p:nvSpPr>
        <p:spPr>
          <a:xfrm>
            <a:off x="3987275" y="1387150"/>
            <a:ext cx="4938900" cy="30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0" name="Google Shape;1950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626" y="1409950"/>
            <a:ext cx="4553101" cy="28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256"/>
          <p:cNvSpPr/>
          <p:nvPr/>
        </p:nvSpPr>
        <p:spPr>
          <a:xfrm>
            <a:off x="3800677" y="1161649"/>
            <a:ext cx="5284826" cy="392390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256"/>
          <p:cNvSpPr/>
          <p:nvPr/>
        </p:nvSpPr>
        <p:spPr>
          <a:xfrm>
            <a:off x="6418750" y="3051150"/>
            <a:ext cx="472200" cy="21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4BA8"/>
        </a:solidFill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57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Templates para .gitignore</a:t>
            </a:r>
            <a:endParaRPr/>
          </a:p>
        </p:txBody>
      </p:sp>
      <p:sp>
        <p:nvSpPr>
          <p:cNvPr id="1958" name="Google Shape;1958;p257"/>
          <p:cNvSpPr/>
          <p:nvPr/>
        </p:nvSpPr>
        <p:spPr>
          <a:xfrm>
            <a:off x="1414249" y="11633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58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.gitignore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64" name="Google Shape;1964;p258"/>
          <p:cNvSpPr txBox="1"/>
          <p:nvPr>
            <p:ph idx="1" type="body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Através do mesmo caminho, pode-se utilizar também templates para o .gitignore, a fim de ignorar arquivos que não devem/precisam ser versionados, sejam eles de </a:t>
            </a:r>
            <a:r>
              <a:rPr b="1" lang="pt-BR" sz="1800" u="sng">
                <a:solidFill>
                  <a:srgbClr val="FFFFFF"/>
                </a:solidFill>
              </a:rPr>
              <a:t>Linguagem, IDE ou Framework</a:t>
            </a:r>
            <a:r>
              <a:rPr lang="pt-BR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59"/>
          <p:cNvSpPr/>
          <p:nvPr/>
        </p:nvSpPr>
        <p:spPr>
          <a:xfrm>
            <a:off x="344800" y="321175"/>
            <a:ext cx="8581500" cy="39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259"/>
          <p:cNvSpPr/>
          <p:nvPr/>
        </p:nvSpPr>
        <p:spPr>
          <a:xfrm>
            <a:off x="80298" y="132248"/>
            <a:ext cx="9005145" cy="495318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1" name="Google Shape;1971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25" y="415650"/>
            <a:ext cx="5886450" cy="366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259"/>
          <p:cNvSpPr/>
          <p:nvPr/>
        </p:nvSpPr>
        <p:spPr>
          <a:xfrm>
            <a:off x="479725" y="1539750"/>
            <a:ext cx="5853900" cy="251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260"/>
          <p:cNvSpPr/>
          <p:nvPr/>
        </p:nvSpPr>
        <p:spPr>
          <a:xfrm>
            <a:off x="344800" y="321175"/>
            <a:ext cx="8581500" cy="39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260"/>
          <p:cNvSpPr/>
          <p:nvPr/>
        </p:nvSpPr>
        <p:spPr>
          <a:xfrm>
            <a:off x="80298" y="132248"/>
            <a:ext cx="9005145" cy="495318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9" name="Google Shape;1979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00" y="428850"/>
            <a:ext cx="5554030" cy="362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260"/>
          <p:cNvSpPr/>
          <p:nvPr/>
        </p:nvSpPr>
        <p:spPr>
          <a:xfrm>
            <a:off x="479725" y="1483075"/>
            <a:ext cx="5466600" cy="256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261"/>
          <p:cNvSpPr/>
          <p:nvPr/>
        </p:nvSpPr>
        <p:spPr>
          <a:xfrm>
            <a:off x="344800" y="321175"/>
            <a:ext cx="8581500" cy="39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261"/>
          <p:cNvSpPr/>
          <p:nvPr/>
        </p:nvSpPr>
        <p:spPr>
          <a:xfrm>
            <a:off x="80298" y="132248"/>
            <a:ext cx="9005145" cy="495318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7" name="Google Shape;1987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25" y="425100"/>
            <a:ext cx="7599525" cy="36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261"/>
          <p:cNvSpPr/>
          <p:nvPr/>
        </p:nvSpPr>
        <p:spPr>
          <a:xfrm>
            <a:off x="479725" y="1775900"/>
            <a:ext cx="7573200" cy="227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262"/>
          <p:cNvSpPr/>
          <p:nvPr/>
        </p:nvSpPr>
        <p:spPr>
          <a:xfrm>
            <a:off x="344800" y="321175"/>
            <a:ext cx="8581500" cy="39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262"/>
          <p:cNvSpPr/>
          <p:nvPr/>
        </p:nvSpPr>
        <p:spPr>
          <a:xfrm>
            <a:off x="80298" y="132248"/>
            <a:ext cx="9005145" cy="495318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5" name="Google Shape;1995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77" y="438900"/>
            <a:ext cx="8081048" cy="30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6" name="Google Shape;1996;p262"/>
          <p:cNvSpPr/>
          <p:nvPr/>
        </p:nvSpPr>
        <p:spPr>
          <a:xfrm>
            <a:off x="479725" y="1699700"/>
            <a:ext cx="7573200" cy="136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961D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10"/>
          <p:cNvSpPr/>
          <p:nvPr/>
        </p:nvSpPr>
        <p:spPr>
          <a:xfrm>
            <a:off x="1449180" y="11032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10"/>
          <p:cNvSpPr txBox="1"/>
          <p:nvPr>
            <p:ph type="title"/>
          </p:nvPr>
        </p:nvSpPr>
        <p:spPr>
          <a:xfrm>
            <a:off x="737575" y="1608900"/>
            <a:ext cx="4943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/>
              <a:t>Documentação</a:t>
            </a:r>
            <a:endParaRPr sz="4600"/>
          </a:p>
        </p:txBody>
      </p:sp>
      <p:pic>
        <p:nvPicPr>
          <p:cNvPr id="568" name="Google Shape;56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975" y="526625"/>
            <a:ext cx="2805400" cy="40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10"/>
          <p:cNvSpPr/>
          <p:nvPr/>
        </p:nvSpPr>
        <p:spPr>
          <a:xfrm>
            <a:off x="5828450" y="39650"/>
            <a:ext cx="3258053" cy="5064191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0" name="Google Shape;570;p110"/>
          <p:cNvCxnSpPr/>
          <p:nvPr/>
        </p:nvCxnSpPr>
        <p:spPr>
          <a:xfrm flipH="1">
            <a:off x="6628950" y="753275"/>
            <a:ext cx="609000" cy="14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110"/>
          <p:cNvCxnSpPr/>
          <p:nvPr/>
        </p:nvCxnSpPr>
        <p:spPr>
          <a:xfrm flipH="1">
            <a:off x="6400350" y="1591475"/>
            <a:ext cx="609000" cy="14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110"/>
          <p:cNvCxnSpPr/>
          <p:nvPr/>
        </p:nvCxnSpPr>
        <p:spPr>
          <a:xfrm flipH="1">
            <a:off x="6476550" y="2277275"/>
            <a:ext cx="609000" cy="14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63"/>
          <p:cNvSpPr txBox="1"/>
          <p:nvPr>
            <p:ph idx="1" type="body"/>
          </p:nvPr>
        </p:nvSpPr>
        <p:spPr>
          <a:xfrm>
            <a:off x="478300" y="1616800"/>
            <a:ext cx="8218800" cy="30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No mesmo projeto que criou o README: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pt-BR" sz="1800">
                <a:solidFill>
                  <a:srgbClr val="FFFFFF"/>
                </a:solidFill>
              </a:rPr>
              <a:t>Crie o .gitignore ignorando os devidos arquivos/diretórios do projeto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pt-BR" sz="1800">
                <a:solidFill>
                  <a:srgbClr val="FFFFFF"/>
                </a:solidFill>
              </a:rPr>
              <a:t>Adicione uma licença no projeto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pt-BR" sz="1800">
                <a:solidFill>
                  <a:srgbClr val="FFFFFF"/>
                </a:solidFill>
              </a:rPr>
              <a:t>Um guia de contribuição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						</a:t>
            </a:r>
            <a:r>
              <a:rPr b="1" lang="pt-BR" sz="1800">
                <a:solidFill>
                  <a:srgbClr val="FF0000"/>
                </a:solidFill>
              </a:rPr>
              <a:t>Veja que seu remoto disponibiliza alguns templates!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Os alunos de A.P. III serão cobrados sobre os itens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002" name="Google Shape;2002;p263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Crie!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961D"/>
        </a:soli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64"/>
          <p:cNvSpPr/>
          <p:nvPr/>
        </p:nvSpPr>
        <p:spPr>
          <a:xfrm>
            <a:off x="1449180" y="11032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264"/>
          <p:cNvSpPr txBox="1"/>
          <p:nvPr>
            <p:ph idx="4294967295" type="body"/>
          </p:nvPr>
        </p:nvSpPr>
        <p:spPr>
          <a:xfrm>
            <a:off x="1328075" y="1849000"/>
            <a:ext cx="44139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3000"/>
              <a:t>X.Y. Z</a:t>
            </a:r>
            <a:endParaRPr b="1"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3000"/>
              <a:t>Versão.Release.Revisão</a:t>
            </a:r>
            <a:endParaRPr b="1" sz="3000"/>
          </a:p>
        </p:txBody>
      </p:sp>
      <p:sp>
        <p:nvSpPr>
          <p:cNvPr id="2009" name="Google Shape;2009;p264"/>
          <p:cNvSpPr txBox="1"/>
          <p:nvPr>
            <p:ph type="title"/>
          </p:nvPr>
        </p:nvSpPr>
        <p:spPr>
          <a:xfrm rot="1831153">
            <a:off x="4977253" y="1107800"/>
            <a:ext cx="4270546" cy="13632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Versionamento Semântico</a:t>
            </a:r>
            <a:endParaRPr sz="4000"/>
          </a:p>
        </p:txBody>
      </p:sp>
      <p:sp>
        <p:nvSpPr>
          <p:cNvPr id="2010" name="Google Shape;2010;p264"/>
          <p:cNvSpPr/>
          <p:nvPr/>
        </p:nvSpPr>
        <p:spPr>
          <a:xfrm>
            <a:off x="2312575" y="3695700"/>
            <a:ext cx="2260800" cy="990600"/>
          </a:xfrm>
          <a:prstGeom prst="homePlate">
            <a:avLst>
              <a:gd fmla="val 30129" name="adj"/>
            </a:avLst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X.</a:t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Major (Compatibilidade)</a:t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11" name="Google Shape;2011;p264"/>
          <p:cNvSpPr/>
          <p:nvPr/>
        </p:nvSpPr>
        <p:spPr>
          <a:xfrm>
            <a:off x="4305398" y="3695700"/>
            <a:ext cx="2467500" cy="990600"/>
          </a:xfrm>
          <a:prstGeom prst="chevron">
            <a:avLst>
              <a:gd fmla="val 29853" name="adj"/>
            </a:avLst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Y.</a:t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Minor (Features compatíveis)</a:t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12" name="Google Shape;2012;p264"/>
          <p:cNvSpPr/>
          <p:nvPr/>
        </p:nvSpPr>
        <p:spPr>
          <a:xfrm>
            <a:off x="6500550" y="3695700"/>
            <a:ext cx="2338800" cy="990600"/>
          </a:xfrm>
          <a:prstGeom prst="chevron">
            <a:avLst>
              <a:gd fmla="val 29853" name="adj"/>
            </a:avLst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Z</a:t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Correção de bugs</a:t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65"/>
          <p:cNvSpPr txBox="1"/>
          <p:nvPr>
            <p:ph idx="1" type="body"/>
          </p:nvPr>
        </p:nvSpPr>
        <p:spPr>
          <a:xfrm>
            <a:off x="478300" y="1616800"/>
            <a:ext cx="84096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http://semver.org/lang/pt-BR/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https://fjorgemota.com/versionamento-semantico-ou-como-versionar-software/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018" name="Google Shape;2018;p265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Leitura </a:t>
            </a:r>
            <a:r>
              <a:rPr lang="pt-BR" sz="2400" u="sng">
                <a:solidFill>
                  <a:srgbClr val="FFFFFF"/>
                </a:solidFill>
              </a:rPr>
              <a:t>obrigatória</a:t>
            </a:r>
            <a:endParaRPr sz="2400" u="sng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266"/>
          <p:cNvPicPr preferRelativeResize="0"/>
          <p:nvPr/>
        </p:nvPicPr>
        <p:blipFill rotWithShape="1">
          <a:blip r:embed="rId3">
            <a:alphaModFix/>
          </a:blip>
          <a:srcRect b="0" l="2286" r="0" t="0"/>
          <a:stretch/>
        </p:blipFill>
        <p:spPr>
          <a:xfrm>
            <a:off x="-37850" y="152400"/>
            <a:ext cx="91818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266"/>
          <p:cNvSpPr txBox="1"/>
          <p:nvPr/>
        </p:nvSpPr>
        <p:spPr>
          <a:xfrm>
            <a:off x="1092600" y="452500"/>
            <a:ext cx="6859200" cy="4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QUEST 06 - Faça uma boa ação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Trabalhar em equipe é legal e produtivo, contribuir com projetos públicos torna você um nobre. Esta missão deve ser executada pelo mesmo grupo das quests anteriores.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Um dos integrantes precisa acessar o github do professor e realizar um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fork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do projeto "Mussum-API" e adicionar os demais integrantes como contribuidores do repositório.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Todos devem clonar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o projeto ao qual o fork foi realizado.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Faça melhorias de padrões, desenvolva novas features, novas rotas, testes de unidades ou documentação javadoc.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Faça commit das suas implementações realizando na sequência um push das mesmas.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Página 1/2 &gt;&gt;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25" name="Google Shape;2025;p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0" y="18407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0" y="26789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0" y="35171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04745" y="3825175"/>
            <a:ext cx="628709" cy="8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011959" y="4087669"/>
            <a:ext cx="732957" cy="58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2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573375" y="3874749"/>
            <a:ext cx="578150" cy="83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267"/>
          <p:cNvPicPr preferRelativeResize="0"/>
          <p:nvPr/>
        </p:nvPicPr>
        <p:blipFill rotWithShape="1">
          <a:blip r:embed="rId3">
            <a:alphaModFix/>
          </a:blip>
          <a:srcRect b="0" l="2286" r="0" t="0"/>
          <a:stretch/>
        </p:blipFill>
        <p:spPr>
          <a:xfrm>
            <a:off x="-37850" y="152400"/>
            <a:ext cx="91818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267"/>
          <p:cNvSpPr txBox="1"/>
          <p:nvPr/>
        </p:nvSpPr>
        <p:spPr>
          <a:xfrm>
            <a:off x="1092600" y="452500"/>
            <a:ext cx="6859200" cy="4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QUEST 06 - Faça uma boa ação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 partir do github, observe que já é possível ver que o seu repositório está diferente do diretório de origem. Realize um pull request para o repositório de origem,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observando e seguindo os padrões especificados no guia de contribuição do repositório.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Nesta missão a complexidade e relevância da atividade desenvolvida também será levada em consideração.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Utilize mensagens claras para os commits e para o pull request que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deixe claro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as modificações que foram realizadas.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Página 2/2 &lt;&lt;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37" name="Google Shape;2037;p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0" y="1231150"/>
            <a:ext cx="308026" cy="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04745" y="3825175"/>
            <a:ext cx="628709" cy="8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p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011959" y="4087669"/>
            <a:ext cx="732957" cy="58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2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573375" y="3874749"/>
            <a:ext cx="578150" cy="83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961D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11"/>
          <p:cNvSpPr/>
          <p:nvPr/>
        </p:nvSpPr>
        <p:spPr>
          <a:xfrm>
            <a:off x="1449180" y="11032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11"/>
          <p:cNvSpPr txBox="1"/>
          <p:nvPr>
            <p:ph type="title"/>
          </p:nvPr>
        </p:nvSpPr>
        <p:spPr>
          <a:xfrm>
            <a:off x="737575" y="1608900"/>
            <a:ext cx="42198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Clientes gráficos</a:t>
            </a:r>
            <a:endParaRPr sz="4800"/>
          </a:p>
        </p:txBody>
      </p:sp>
      <p:sp>
        <p:nvSpPr>
          <p:cNvPr id="579" name="Google Shape;579;p111"/>
          <p:cNvSpPr/>
          <p:nvPr/>
        </p:nvSpPr>
        <p:spPr>
          <a:xfrm>
            <a:off x="5481400" y="39650"/>
            <a:ext cx="3605056" cy="5064191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336" y="551612"/>
            <a:ext cx="3112861" cy="4040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111"/>
          <p:cNvGrpSpPr/>
          <p:nvPr/>
        </p:nvGrpSpPr>
        <p:grpSpPr>
          <a:xfrm>
            <a:off x="6593846" y="2242127"/>
            <a:ext cx="345971" cy="325505"/>
            <a:chOff x="5972700" y="2330200"/>
            <a:chExt cx="411625" cy="387275"/>
          </a:xfrm>
        </p:grpSpPr>
        <p:sp>
          <p:nvSpPr>
            <p:cNvPr id="582" name="Google Shape;582;p11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solidFill>
              <a:srgbClr val="FFE599"/>
            </a:solidFill>
            <a:ln cap="rnd" cmpd="sng" w="121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1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E599"/>
            </a:solidFill>
            <a:ln cap="rnd" cmpd="sng" w="121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7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2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Git - Fluxo de trabalho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89" name="Google Shape;5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3177"/>
            <a:ext cx="9143999" cy="1729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5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Versionamento</a:t>
            </a:r>
            <a:endParaRPr/>
          </a:p>
        </p:txBody>
      </p:sp>
      <p:pic>
        <p:nvPicPr>
          <p:cNvPr id="450" name="Google Shape;450;p9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56900" y="3061900"/>
            <a:ext cx="3834174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95"/>
          <p:cNvSpPr txBox="1"/>
          <p:nvPr/>
        </p:nvSpPr>
        <p:spPr>
          <a:xfrm>
            <a:off x="567875" y="3033450"/>
            <a:ext cx="38232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vídeo de apoio sobre esta aula está disponível em (autoria do professor):</a:t>
            </a:r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rgbClr val="1155CC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https://www.youtube.com/watch?v=GIEquFr3jcg</a:t>
            </a:r>
            <a:endParaRPr>
              <a:highlight>
                <a:srgbClr val="FFFF00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3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- Repositórios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8950"/>
            <a:ext cx="3022124" cy="251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925" y="2736825"/>
            <a:ext cx="2055949" cy="22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274" y="2832600"/>
            <a:ext cx="23622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Code_logo.png" id="602" name="Google Shape;602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" y="470400"/>
            <a:ext cx="2646407" cy="6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3924" y="470400"/>
            <a:ext cx="28194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1675" y="851388"/>
            <a:ext cx="20955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5"/>
          <p:cNvSpPr txBox="1"/>
          <p:nvPr>
            <p:ph type="ctrTitle"/>
          </p:nvPr>
        </p:nvSpPr>
        <p:spPr>
          <a:xfrm>
            <a:off x="1178376" y="1583350"/>
            <a:ext cx="38397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brincar</a:t>
            </a:r>
            <a:endParaRPr/>
          </a:p>
        </p:txBody>
      </p:sp>
      <p:pic>
        <p:nvPicPr>
          <p:cNvPr descr="giphy (1).gif" id="610" name="Google Shape;61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424" y="0"/>
            <a:ext cx="4455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15"/>
          <p:cNvSpPr txBox="1"/>
          <p:nvPr>
            <p:ph type="ctrTitle"/>
          </p:nvPr>
        </p:nvSpPr>
        <p:spPr>
          <a:xfrm>
            <a:off x="35375" y="3415350"/>
            <a:ext cx="4576800" cy="17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Quais as primeiras coisas a se fazer?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116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617" name="Google Shape;617;p116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6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116"/>
          <p:cNvSpPr txBox="1"/>
          <p:nvPr>
            <p:ph type="title"/>
          </p:nvPr>
        </p:nvSpPr>
        <p:spPr>
          <a:xfrm>
            <a:off x="3491075" y="161100"/>
            <a:ext cx="75726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Configurações iniciais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(git bash no Windows)</a:t>
            </a:r>
            <a:endParaRPr sz="3600"/>
          </a:p>
        </p:txBody>
      </p:sp>
      <p:cxnSp>
        <p:nvCxnSpPr>
          <p:cNvPr id="620" name="Google Shape;620;p116"/>
          <p:cNvCxnSpPr/>
          <p:nvPr/>
        </p:nvCxnSpPr>
        <p:spPr>
          <a:xfrm>
            <a:off x="5434625" y="4005875"/>
            <a:ext cx="787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116"/>
          <p:cNvSpPr txBox="1"/>
          <p:nvPr/>
        </p:nvSpPr>
        <p:spPr>
          <a:xfrm>
            <a:off x="1574200" y="1801250"/>
            <a:ext cx="6347400" cy="262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 git config --global user.name "Angelo Luz"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config --global user.email "angelogl@gmail.com"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2" name="Google Shape;622;p116"/>
          <p:cNvSpPr/>
          <p:nvPr/>
        </p:nvSpPr>
        <p:spPr>
          <a:xfrm>
            <a:off x="1276500" y="1624600"/>
            <a:ext cx="6932165" cy="350628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7"/>
          <p:cNvSpPr txBox="1"/>
          <p:nvPr>
            <p:ph type="ctrTitle"/>
          </p:nvPr>
        </p:nvSpPr>
        <p:spPr>
          <a:xfrm>
            <a:off x="3434600" y="1049950"/>
            <a:ext cx="5100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ourier New"/>
                <a:ea typeface="Courier New"/>
                <a:cs typeface="Courier New"/>
                <a:sym typeface="Courier New"/>
              </a:rPr>
              <a:t>git config --global core.editor &lt;nome do seu editor&gt;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8" name="Google Shape;628;p117"/>
          <p:cNvSpPr txBox="1"/>
          <p:nvPr>
            <p:ph idx="1" type="subTitle"/>
          </p:nvPr>
        </p:nvSpPr>
        <p:spPr>
          <a:xfrm>
            <a:off x="4101125" y="2230451"/>
            <a:ext cx="3767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Pode-se mudar também o mudar o editor de texto padrão. Este é utilizado quando o git precisa que você insira alguma informação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8"/>
          <p:cNvSpPr txBox="1"/>
          <p:nvPr>
            <p:ph type="ctrTitle"/>
          </p:nvPr>
        </p:nvSpPr>
        <p:spPr>
          <a:xfrm>
            <a:off x="3574850" y="1278550"/>
            <a:ext cx="4908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pt-BR" sz="2500">
                <a:latin typeface="Courier New"/>
                <a:ea typeface="Courier New"/>
                <a:cs typeface="Courier New"/>
                <a:sym typeface="Courier New"/>
              </a:rPr>
              <a:t>it config --list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4" name="Google Shape;634;p118"/>
          <p:cNvSpPr txBox="1"/>
          <p:nvPr>
            <p:ph idx="1" type="subTitle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 as configurações do git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9"/>
          <p:cNvSpPr txBox="1"/>
          <p:nvPr>
            <p:ph idx="1" type="body"/>
          </p:nvPr>
        </p:nvSpPr>
        <p:spPr>
          <a:xfrm>
            <a:off x="478300" y="1616800"/>
            <a:ext cx="82188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640" name="Google Shape;640;p119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Os mais utilizados?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programando3.gif" id="641" name="Google Shape;64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2" y="60420"/>
            <a:ext cx="8977375" cy="50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DB6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20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cenários</a:t>
            </a:r>
            <a:endParaRPr/>
          </a:p>
        </p:txBody>
      </p:sp>
      <p:sp>
        <p:nvSpPr>
          <p:cNvPr id="647" name="Google Shape;647;p120"/>
          <p:cNvSpPr txBox="1"/>
          <p:nvPr>
            <p:ph idx="1" type="body"/>
          </p:nvPr>
        </p:nvSpPr>
        <p:spPr>
          <a:xfrm>
            <a:off x="311924" y="3085775"/>
            <a:ext cx="2790300" cy="18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600"/>
              <a:t>SOLO LOCAL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/>
              <a:t>Um desenvolvedor sozinho controlando as versões de seu sistema de maneira local</a:t>
            </a:r>
            <a:endParaRPr sz="1600"/>
          </a:p>
        </p:txBody>
      </p:sp>
      <p:sp>
        <p:nvSpPr>
          <p:cNvPr id="648" name="Google Shape;648;p120"/>
          <p:cNvSpPr txBox="1"/>
          <p:nvPr>
            <p:ph idx="2" type="body"/>
          </p:nvPr>
        </p:nvSpPr>
        <p:spPr>
          <a:xfrm>
            <a:off x="3245419" y="3085775"/>
            <a:ext cx="2790300" cy="18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600"/>
              <a:t>SOLO REMOTO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/>
              <a:t>Um desenvolvedor sozinho controlando as versões de seu sistema utilizando um repositório remoto</a:t>
            </a:r>
            <a:endParaRPr sz="1600"/>
          </a:p>
        </p:txBody>
      </p:sp>
      <p:sp>
        <p:nvSpPr>
          <p:cNvPr id="649" name="Google Shape;649;p120"/>
          <p:cNvSpPr txBox="1"/>
          <p:nvPr>
            <p:ph idx="3" type="body"/>
          </p:nvPr>
        </p:nvSpPr>
        <p:spPr>
          <a:xfrm>
            <a:off x="6178914" y="3085775"/>
            <a:ext cx="2790300" cy="18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600"/>
              <a:t>TEAM REMOTO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/>
              <a:t>Uma equipe trabalhando utilizando um repositório remoto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650" name="Google Shape;650;p120"/>
          <p:cNvGrpSpPr/>
          <p:nvPr/>
        </p:nvGrpSpPr>
        <p:grpSpPr>
          <a:xfrm>
            <a:off x="1411515" y="1188731"/>
            <a:ext cx="349060" cy="298882"/>
            <a:chOff x="1934025" y="1001650"/>
            <a:chExt cx="415300" cy="355600"/>
          </a:xfrm>
        </p:grpSpPr>
        <p:sp>
          <p:nvSpPr>
            <p:cNvPr id="651" name="Google Shape;651;p120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20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20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20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21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o repositório local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tela 2017-05-18 22.50.04.png" id="664" name="Google Shape;66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300" y="0"/>
            <a:ext cx="5674574" cy="36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22"/>
          <p:cNvSpPr txBox="1"/>
          <p:nvPr>
            <p:ph idx="1" type="body"/>
          </p:nvPr>
        </p:nvSpPr>
        <p:spPr>
          <a:xfrm>
            <a:off x="21100" y="1235800"/>
            <a:ext cx="2033700" cy="10278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1. O diretório que vamos versionar no Sistema Operacional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666" name="Google Shape;666;p122"/>
          <p:cNvCxnSpPr>
            <a:stCxn id="665" idx="0"/>
            <a:endCxn id="667" idx="2"/>
          </p:cNvCxnSpPr>
          <p:nvPr/>
        </p:nvCxnSpPr>
        <p:spPr>
          <a:xfrm flipH="1" rot="10800000">
            <a:off x="1037950" y="800500"/>
            <a:ext cx="470100" cy="43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122"/>
          <p:cNvSpPr txBox="1"/>
          <p:nvPr>
            <p:ph idx="1" type="body"/>
          </p:nvPr>
        </p:nvSpPr>
        <p:spPr>
          <a:xfrm>
            <a:off x="21100" y="3521800"/>
            <a:ext cx="3321000" cy="14652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rgbClr val="FFFFFF"/>
                </a:solidFill>
              </a:rPr>
              <a:t>Git bash</a:t>
            </a:r>
            <a:endParaRPr b="1" sz="18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Nas propriedades pode-se mudar o caminho padrão do git bash para ganhar agilidade</a:t>
            </a:r>
            <a:endParaRPr b="1" sz="1800">
              <a:solidFill>
                <a:srgbClr val="FFFFFF"/>
              </a:solidFill>
            </a:endParaRPr>
          </a:p>
        </p:txBody>
      </p:sp>
      <p:grpSp>
        <p:nvGrpSpPr>
          <p:cNvPr id="669" name="Google Shape;669;p122"/>
          <p:cNvGrpSpPr/>
          <p:nvPr/>
        </p:nvGrpSpPr>
        <p:grpSpPr>
          <a:xfrm>
            <a:off x="2835999" y="3555848"/>
            <a:ext cx="477747" cy="757432"/>
            <a:chOff x="6718575" y="2318625"/>
            <a:chExt cx="256950" cy="407375"/>
          </a:xfrm>
        </p:grpSpPr>
        <p:sp>
          <p:nvSpPr>
            <p:cNvPr id="670" name="Google Shape;670;p12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solidFill>
              <a:srgbClr val="FFFF00"/>
            </a:solidFill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2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solidFill>
              <a:srgbClr val="FFFF00"/>
            </a:solidFill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2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00"/>
            </a:solidFill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2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solidFill>
              <a:srgbClr val="FFFF00"/>
            </a:solidFill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2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solidFill>
              <a:srgbClr val="FFFF00"/>
            </a:solidFill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2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solidFill>
              <a:srgbClr val="FFFF00"/>
            </a:solidFill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2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solidFill>
              <a:srgbClr val="FFFF00"/>
            </a:solidFill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2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solidFill>
              <a:srgbClr val="FFFF00"/>
            </a:solidFill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122"/>
          <p:cNvSpPr txBox="1"/>
          <p:nvPr>
            <p:ph idx="1" type="body"/>
          </p:nvPr>
        </p:nvSpPr>
        <p:spPr>
          <a:xfrm>
            <a:off x="1204900" y="2491400"/>
            <a:ext cx="1521600" cy="8118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2. Entrar no diretório criado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9" name="Google Shape;679;p122"/>
          <p:cNvSpPr txBox="1"/>
          <p:nvPr>
            <p:ph idx="1" type="body"/>
          </p:nvPr>
        </p:nvSpPr>
        <p:spPr>
          <a:xfrm>
            <a:off x="6955300" y="3598000"/>
            <a:ext cx="2154900" cy="6042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3. Inicializar o repositório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0" name="Google Shape;680;p122"/>
          <p:cNvSpPr txBox="1"/>
          <p:nvPr>
            <p:ph idx="1" type="body"/>
          </p:nvPr>
        </p:nvSpPr>
        <p:spPr>
          <a:xfrm>
            <a:off x="5462000" y="56300"/>
            <a:ext cx="3632400" cy="46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Observe que um diretório .git foi criado.</a:t>
            </a:r>
            <a:r>
              <a:rPr b="1" lang="pt-BR">
                <a:solidFill>
                  <a:srgbClr val="FF0000"/>
                </a:solidFill>
              </a:rPr>
              <a:t>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1" name="Google Shape;681;p122"/>
          <p:cNvSpPr txBox="1"/>
          <p:nvPr>
            <p:ph idx="1" type="body"/>
          </p:nvPr>
        </p:nvSpPr>
        <p:spPr>
          <a:xfrm>
            <a:off x="7472275" y="4568400"/>
            <a:ext cx="16137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Documentação</a:t>
            </a:r>
            <a:endParaRPr/>
          </a:p>
        </p:txBody>
      </p:sp>
      <p:cxnSp>
        <p:nvCxnSpPr>
          <p:cNvPr id="682" name="Google Shape;682;p122"/>
          <p:cNvCxnSpPr>
            <a:stCxn id="680" idx="2"/>
          </p:cNvCxnSpPr>
          <p:nvPr/>
        </p:nvCxnSpPr>
        <p:spPr>
          <a:xfrm>
            <a:off x="7278200" y="521000"/>
            <a:ext cx="1438800" cy="32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122"/>
          <p:cNvCxnSpPr>
            <a:stCxn id="679" idx="1"/>
          </p:cNvCxnSpPr>
          <p:nvPr/>
        </p:nvCxnSpPr>
        <p:spPr>
          <a:xfrm rot="10800000">
            <a:off x="4372900" y="966400"/>
            <a:ext cx="2582400" cy="293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122"/>
          <p:cNvCxnSpPr>
            <a:stCxn id="678" idx="0"/>
          </p:cNvCxnSpPr>
          <p:nvPr/>
        </p:nvCxnSpPr>
        <p:spPr>
          <a:xfrm flipH="1" rot="10800000">
            <a:off x="1965700" y="439400"/>
            <a:ext cx="1482600" cy="205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5" name="Google Shape;685;p122"/>
          <p:cNvPicPr preferRelativeResize="0"/>
          <p:nvPr/>
        </p:nvPicPr>
        <p:blipFill rotWithShape="1">
          <a:blip r:embed="rId5">
            <a:alphaModFix/>
          </a:blip>
          <a:srcRect b="6" l="0" r="7166" t="32044"/>
          <a:stretch/>
        </p:blipFill>
        <p:spPr>
          <a:xfrm>
            <a:off x="21100" y="32792"/>
            <a:ext cx="2972325" cy="7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6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Introdução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57" name="Google Shape;457;p96"/>
          <p:cNvSpPr txBox="1"/>
          <p:nvPr>
            <p:ph idx="1" type="body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Controle de histórico;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Trabalho em equipe;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Marcação de versões estáveis;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Resgate de versões estáveis;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Ramificação de projeto.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458" name="Google Shape;45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950" y="2478900"/>
            <a:ext cx="4663050" cy="26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23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Visualizando a estrutura do diretório</a:t>
            </a:r>
            <a:r>
              <a:rPr lang="pt-BR"/>
              <a:t> </a:t>
            </a:r>
            <a:r>
              <a:rPr lang="pt-BR"/>
              <a:t>.git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24"/>
          <p:cNvSpPr/>
          <p:nvPr/>
        </p:nvSpPr>
        <p:spPr>
          <a:xfrm>
            <a:off x="1466725" y="274975"/>
            <a:ext cx="7356000" cy="395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24"/>
          <p:cNvSpPr/>
          <p:nvPr/>
        </p:nvSpPr>
        <p:spPr>
          <a:xfrm>
            <a:off x="1294201" y="149500"/>
            <a:ext cx="7648618" cy="5005663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9D9D9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24"/>
          <p:cNvSpPr txBox="1"/>
          <p:nvPr>
            <p:ph type="title"/>
          </p:nvPr>
        </p:nvSpPr>
        <p:spPr>
          <a:xfrm>
            <a:off x="97300" y="2142300"/>
            <a:ext cx="18135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.g</a:t>
            </a:r>
            <a:r>
              <a:rPr lang="pt-BR" sz="4800"/>
              <a:t>it</a:t>
            </a:r>
            <a:endParaRPr sz="4800"/>
          </a:p>
        </p:txBody>
      </p:sp>
      <p:sp>
        <p:nvSpPr>
          <p:cNvPr id="698" name="Google Shape;698;p124"/>
          <p:cNvSpPr/>
          <p:nvPr/>
        </p:nvSpPr>
        <p:spPr>
          <a:xfrm>
            <a:off x="3846775" y="3001600"/>
            <a:ext cx="2775300" cy="14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09" y="452006"/>
            <a:ext cx="5693450" cy="3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5"/>
          <p:cNvSpPr txBox="1"/>
          <p:nvPr>
            <p:ph idx="1" type="body"/>
          </p:nvPr>
        </p:nvSpPr>
        <p:spPr>
          <a:xfrm>
            <a:off x="1176775" y="1704600"/>
            <a:ext cx="64194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Para ver a versão do git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git --version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5" name="Google Shape;70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550" y="3916650"/>
            <a:ext cx="35242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839" y="2923800"/>
            <a:ext cx="6445637" cy="2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26"/>
          <p:cNvSpPr txBox="1"/>
          <p:nvPr>
            <p:ph idx="1" type="body"/>
          </p:nvPr>
        </p:nvSpPr>
        <p:spPr>
          <a:xfrm>
            <a:off x="262375" y="1552200"/>
            <a:ext cx="64194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Para ver o status do git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2" name="Google Shape;712;p126"/>
          <p:cNvSpPr txBox="1"/>
          <p:nvPr>
            <p:ph idx="1" type="body"/>
          </p:nvPr>
        </p:nvSpPr>
        <p:spPr>
          <a:xfrm>
            <a:off x="5237250" y="331500"/>
            <a:ext cx="3841200" cy="1956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pt-BR"/>
              <a:t>Aqui podemos ver o status do repositório. </a:t>
            </a:r>
            <a:endParaRPr b="0"/>
          </a:p>
        </p:txBody>
      </p:sp>
      <p:cxnSp>
        <p:nvCxnSpPr>
          <p:cNvPr id="713" name="Google Shape;713;p126"/>
          <p:cNvCxnSpPr>
            <a:stCxn id="712" idx="2"/>
          </p:cNvCxnSpPr>
          <p:nvPr/>
        </p:nvCxnSpPr>
        <p:spPr>
          <a:xfrm flipH="1">
            <a:off x="4007550" y="2287800"/>
            <a:ext cx="3150300" cy="134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126"/>
          <p:cNvCxnSpPr/>
          <p:nvPr/>
        </p:nvCxnSpPr>
        <p:spPr>
          <a:xfrm>
            <a:off x="5079150" y="4925050"/>
            <a:ext cx="297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126"/>
          <p:cNvSpPr txBox="1"/>
          <p:nvPr>
            <p:ph idx="1" type="body"/>
          </p:nvPr>
        </p:nvSpPr>
        <p:spPr>
          <a:xfrm>
            <a:off x="0" y="4561750"/>
            <a:ext cx="24351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Documentação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27"/>
          <p:cNvSpPr txBox="1"/>
          <p:nvPr>
            <p:ph type="ctrTitle"/>
          </p:nvPr>
        </p:nvSpPr>
        <p:spPr>
          <a:xfrm>
            <a:off x="573450" y="1583350"/>
            <a:ext cx="4107900" cy="28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fazer diferente</a:t>
            </a:r>
            <a:endParaRPr/>
          </a:p>
        </p:txBody>
      </p:sp>
      <p:pic>
        <p:nvPicPr>
          <p:cNvPr descr="aham.gif" id="721" name="Google Shape;72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0" y="6774"/>
            <a:ext cx="4476750" cy="50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28"/>
          <p:cNvSpPr txBox="1"/>
          <p:nvPr>
            <p:ph idx="1" type="body"/>
          </p:nvPr>
        </p:nvSpPr>
        <p:spPr>
          <a:xfrm>
            <a:off x="1252975" y="1857000"/>
            <a:ext cx="7079100" cy="3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00"/>
              <a:t>Podemos criar um projeto e depois torná-lo um repositório</a:t>
            </a:r>
            <a:r>
              <a:rPr lang="pt-BR" sz="2600"/>
              <a:t> </a:t>
            </a:r>
            <a:endParaRPr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00">
                <a:latin typeface="Courier New"/>
                <a:ea typeface="Courier New"/>
                <a:cs typeface="Courier New"/>
                <a:sym typeface="Courier New"/>
              </a:rPr>
              <a:t>1. Crie um projeto na sua IDE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00">
                <a:latin typeface="Courier New"/>
                <a:ea typeface="Courier New"/>
                <a:cs typeface="Courier New"/>
                <a:sym typeface="Courier New"/>
              </a:rPr>
              <a:t>2. Navegue até o diretório do projeto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00">
                <a:latin typeface="Courier New"/>
                <a:ea typeface="Courier New"/>
                <a:cs typeface="Courier New"/>
                <a:sym typeface="Courier New"/>
              </a:rPr>
              <a:t>3. Inicialize o git no repositório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7" name="Google Shape;727;p128"/>
          <p:cNvCxnSpPr/>
          <p:nvPr/>
        </p:nvCxnSpPr>
        <p:spPr>
          <a:xfrm>
            <a:off x="4926750" y="4848850"/>
            <a:ext cx="297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6330175" cy="42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29"/>
          <p:cNvSpPr txBox="1"/>
          <p:nvPr>
            <p:ph idx="1" type="body"/>
          </p:nvPr>
        </p:nvSpPr>
        <p:spPr>
          <a:xfrm>
            <a:off x="2645725" y="2207700"/>
            <a:ext cx="3216300" cy="787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200">
                <a:latin typeface="Courier New"/>
                <a:ea typeface="Courier New"/>
                <a:cs typeface="Courier New"/>
                <a:sym typeface="Courier New"/>
              </a:rPr>
              <a:t>Local do projeto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34" name="Google Shape;734;p129"/>
          <p:cNvCxnSpPr/>
          <p:nvPr/>
        </p:nvCxnSpPr>
        <p:spPr>
          <a:xfrm>
            <a:off x="4926750" y="4848850"/>
            <a:ext cx="297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129"/>
          <p:cNvCxnSpPr>
            <a:stCxn id="733" idx="0"/>
          </p:cNvCxnSpPr>
          <p:nvPr/>
        </p:nvCxnSpPr>
        <p:spPr>
          <a:xfrm flipH="1" rot="10800000">
            <a:off x="4253875" y="837000"/>
            <a:ext cx="800700" cy="13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6" name="Google Shape;736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800" y="3845717"/>
            <a:ext cx="7102200" cy="13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29"/>
          <p:cNvSpPr txBox="1"/>
          <p:nvPr>
            <p:ph idx="1" type="body"/>
          </p:nvPr>
        </p:nvSpPr>
        <p:spPr>
          <a:xfrm>
            <a:off x="6452475" y="294125"/>
            <a:ext cx="26328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00">
                <a:latin typeface="Comic Sans MS"/>
                <a:ea typeface="Comic Sans MS"/>
                <a:cs typeface="Comic Sans MS"/>
                <a:sym typeface="Comic Sans MS"/>
              </a:rPr>
              <a:t>O que vai aparecer se digitarmos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00">
                <a:latin typeface="Courier New"/>
                <a:ea typeface="Courier New"/>
                <a:cs typeface="Courier New"/>
                <a:sym typeface="Courier New"/>
              </a:rPr>
              <a:t>git status?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Interessante.gif" id="738" name="Google Shape;73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2338" y="2207700"/>
            <a:ext cx="1400887" cy="13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0"/>
          <p:cNvSpPr/>
          <p:nvPr/>
        </p:nvSpPr>
        <p:spPr>
          <a:xfrm>
            <a:off x="2048600" y="1583399"/>
            <a:ext cx="6799130" cy="3541455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130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745" name="Google Shape;745;p13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7" name="Google Shape;747;p130"/>
          <p:cNvSpPr txBox="1"/>
          <p:nvPr>
            <p:ph type="title"/>
          </p:nvPr>
        </p:nvSpPr>
        <p:spPr>
          <a:xfrm>
            <a:off x="2459500" y="694500"/>
            <a:ext cx="56691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Status do projeto</a:t>
            </a:r>
            <a:endParaRPr sz="4800"/>
          </a:p>
        </p:txBody>
      </p:sp>
      <p:pic>
        <p:nvPicPr>
          <p:cNvPr id="748" name="Google Shape;74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00" y="1806625"/>
            <a:ext cx="6238274" cy="2579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30"/>
          <p:cNvSpPr/>
          <p:nvPr/>
        </p:nvSpPr>
        <p:spPr>
          <a:xfrm>
            <a:off x="2326808" y="3144100"/>
            <a:ext cx="4166400" cy="85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0" name="Google Shape;750;p130"/>
          <p:cNvCxnSpPr/>
          <p:nvPr/>
        </p:nvCxnSpPr>
        <p:spPr>
          <a:xfrm>
            <a:off x="5706050" y="4223000"/>
            <a:ext cx="1269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500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31"/>
          <p:cNvSpPr txBox="1"/>
          <p:nvPr>
            <p:ph type="title"/>
          </p:nvPr>
        </p:nvSpPr>
        <p:spPr>
          <a:xfrm>
            <a:off x="1164100" y="1608900"/>
            <a:ext cx="73851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Git add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Vamos adicionar os arquivos</a:t>
            </a:r>
            <a:endParaRPr sz="3600"/>
          </a:p>
        </p:txBody>
      </p:sp>
      <p:grpSp>
        <p:nvGrpSpPr>
          <p:cNvPr id="756" name="Google Shape;756;p131"/>
          <p:cNvGrpSpPr/>
          <p:nvPr/>
        </p:nvGrpSpPr>
        <p:grpSpPr>
          <a:xfrm>
            <a:off x="1358061" y="1171584"/>
            <a:ext cx="435022" cy="323445"/>
            <a:chOff x="5247525" y="3007275"/>
            <a:chExt cx="517575" cy="384825"/>
          </a:xfrm>
        </p:grpSpPr>
        <p:sp>
          <p:nvSpPr>
            <p:cNvPr id="757" name="Google Shape;757;p13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131"/>
          <p:cNvSpPr txBox="1"/>
          <p:nvPr>
            <p:ph idx="1" type="body"/>
          </p:nvPr>
        </p:nvSpPr>
        <p:spPr>
          <a:xfrm>
            <a:off x="7472275" y="4568400"/>
            <a:ext cx="16137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Documentação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2"/>
          <p:cNvSpPr txBox="1"/>
          <p:nvPr>
            <p:ph idx="1" type="body"/>
          </p:nvPr>
        </p:nvSpPr>
        <p:spPr>
          <a:xfrm>
            <a:off x="175800" y="4052800"/>
            <a:ext cx="3661200" cy="6792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Adicionando um arquivo específico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765" name="Google Shape;7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600" y="106273"/>
            <a:ext cx="6642450" cy="2736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6" name="Google Shape;766;p132"/>
          <p:cNvCxnSpPr>
            <a:stCxn id="764" idx="0"/>
          </p:cNvCxnSpPr>
          <p:nvPr/>
        </p:nvCxnSpPr>
        <p:spPr>
          <a:xfrm flipH="1" rot="10800000">
            <a:off x="2006400" y="2431600"/>
            <a:ext cx="2989500" cy="162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7" name="Google Shape;767;p132"/>
          <p:cNvSpPr txBox="1"/>
          <p:nvPr>
            <p:ph idx="1" type="body"/>
          </p:nvPr>
        </p:nvSpPr>
        <p:spPr>
          <a:xfrm>
            <a:off x="7036025" y="3062200"/>
            <a:ext cx="2134800" cy="1167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Adicionando todos arquivos com uma extensão</a:t>
            </a:r>
            <a:endParaRPr b="1" sz="1800">
              <a:solidFill>
                <a:srgbClr val="FFFFFF"/>
              </a:solidFill>
            </a:endParaRPr>
          </a:p>
        </p:txBody>
      </p:sp>
      <p:cxnSp>
        <p:nvCxnSpPr>
          <p:cNvPr id="768" name="Google Shape;768;p132"/>
          <p:cNvCxnSpPr>
            <a:stCxn id="767" idx="1"/>
          </p:cNvCxnSpPr>
          <p:nvPr/>
        </p:nvCxnSpPr>
        <p:spPr>
          <a:xfrm rot="10800000">
            <a:off x="5896025" y="2587600"/>
            <a:ext cx="1140000" cy="105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9" name="Google Shape;769;p132"/>
          <p:cNvSpPr txBox="1"/>
          <p:nvPr>
            <p:ph idx="1" type="body"/>
          </p:nvPr>
        </p:nvSpPr>
        <p:spPr>
          <a:xfrm>
            <a:off x="4521425" y="3900400"/>
            <a:ext cx="2134800" cy="1167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Adicionando todos arquivos</a:t>
            </a:r>
            <a:endParaRPr b="1" sz="1800">
              <a:solidFill>
                <a:srgbClr val="FFFFFF"/>
              </a:solidFill>
            </a:endParaRPr>
          </a:p>
        </p:txBody>
      </p:sp>
      <p:cxnSp>
        <p:nvCxnSpPr>
          <p:cNvPr id="770" name="Google Shape;770;p132"/>
          <p:cNvCxnSpPr>
            <a:stCxn id="769" idx="0"/>
          </p:cNvCxnSpPr>
          <p:nvPr/>
        </p:nvCxnSpPr>
        <p:spPr>
          <a:xfrm rot="10800000">
            <a:off x="5427725" y="2730100"/>
            <a:ext cx="161100" cy="117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2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y.gif" id="463" name="Google Shape;46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0524"/>
            <a:ext cx="8641600" cy="48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500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3"/>
          <p:cNvSpPr txBox="1"/>
          <p:nvPr>
            <p:ph type="title"/>
          </p:nvPr>
        </p:nvSpPr>
        <p:spPr>
          <a:xfrm>
            <a:off x="1164100" y="1608900"/>
            <a:ext cx="73851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Olhando </a:t>
            </a:r>
            <a:r>
              <a:rPr lang="pt-BR" sz="3600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pt-BR" sz="3600"/>
              <a:t> novamente</a:t>
            </a:r>
            <a:endParaRPr sz="3600"/>
          </a:p>
        </p:txBody>
      </p:sp>
      <p:grpSp>
        <p:nvGrpSpPr>
          <p:cNvPr id="776" name="Google Shape;776;p133"/>
          <p:cNvGrpSpPr/>
          <p:nvPr/>
        </p:nvGrpSpPr>
        <p:grpSpPr>
          <a:xfrm>
            <a:off x="1358061" y="1171584"/>
            <a:ext cx="435022" cy="323445"/>
            <a:chOff x="5247525" y="3007275"/>
            <a:chExt cx="517575" cy="384825"/>
          </a:xfrm>
        </p:grpSpPr>
        <p:sp>
          <p:nvSpPr>
            <p:cNvPr id="777" name="Google Shape;777;p133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33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9" name="Google Shape;77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2514600"/>
            <a:ext cx="4942726" cy="2084112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33"/>
          <p:cNvSpPr txBox="1"/>
          <p:nvPr>
            <p:ph idx="1" type="body"/>
          </p:nvPr>
        </p:nvSpPr>
        <p:spPr>
          <a:xfrm>
            <a:off x="5997825" y="2577400"/>
            <a:ext cx="2699400" cy="14691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0000"/>
                </a:solidFill>
              </a:rPr>
              <a:t>Note que agora os arquivos estão sendo rastreados e aparecem na cor verde.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781" name="Google Shape;781;p133"/>
          <p:cNvCxnSpPr>
            <a:stCxn id="780" idx="1"/>
          </p:cNvCxnSpPr>
          <p:nvPr/>
        </p:nvCxnSpPr>
        <p:spPr>
          <a:xfrm flipH="1">
            <a:off x="3392025" y="3311950"/>
            <a:ext cx="2605800" cy="82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133"/>
          <p:cNvSpPr txBox="1"/>
          <p:nvPr>
            <p:ph idx="1" type="body"/>
          </p:nvPr>
        </p:nvSpPr>
        <p:spPr>
          <a:xfrm>
            <a:off x="5997825" y="4248600"/>
            <a:ext cx="2699400" cy="829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0000"/>
                </a:solidFill>
              </a:rPr>
              <a:t>Se quisermos remover o arquivo do rastreamento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783" name="Google Shape;783;p133"/>
          <p:cNvCxnSpPr>
            <a:stCxn id="782" idx="1"/>
          </p:cNvCxnSpPr>
          <p:nvPr/>
        </p:nvCxnSpPr>
        <p:spPr>
          <a:xfrm rot="10800000">
            <a:off x="2085225" y="3996450"/>
            <a:ext cx="3912600" cy="6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4"/>
          <p:cNvSpPr txBox="1"/>
          <p:nvPr>
            <p:ph idx="1" type="body"/>
          </p:nvPr>
        </p:nvSpPr>
        <p:spPr>
          <a:xfrm>
            <a:off x="4773600" y="1468050"/>
            <a:ext cx="3666900" cy="617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Estamos com nossos arquivos aqui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89" name="Google Shape;789;p134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Relembrando o</a:t>
            </a:r>
            <a:r>
              <a:rPr lang="pt-BR" sz="2400">
                <a:solidFill>
                  <a:srgbClr val="FFFFFF"/>
                </a:solidFill>
              </a:rPr>
              <a:t> fluxo de trabalho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90" name="Google Shape;79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3177"/>
            <a:ext cx="9143999" cy="1729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p134"/>
          <p:cNvCxnSpPr>
            <a:stCxn id="788" idx="2"/>
          </p:cNvCxnSpPr>
          <p:nvPr/>
        </p:nvCxnSpPr>
        <p:spPr>
          <a:xfrm flipH="1">
            <a:off x="6282750" y="2085750"/>
            <a:ext cx="324300" cy="138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5"/>
          <p:cNvSpPr/>
          <p:nvPr/>
        </p:nvSpPr>
        <p:spPr>
          <a:xfrm>
            <a:off x="4775033" y="81427"/>
            <a:ext cx="4363983" cy="4976257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35"/>
          <p:cNvSpPr/>
          <p:nvPr/>
        </p:nvSpPr>
        <p:spPr>
          <a:xfrm>
            <a:off x="1408713" y="11127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35"/>
          <p:cNvSpPr txBox="1"/>
          <p:nvPr>
            <p:ph idx="4294967295" type="body"/>
          </p:nvPr>
        </p:nvSpPr>
        <p:spPr>
          <a:xfrm>
            <a:off x="2147525" y="2320500"/>
            <a:ext cx="26232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Você pode digitar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git help</a:t>
            </a:r>
            <a:r>
              <a:rPr lang="pt-BR"/>
              <a:t> e ver todos os utilitários do git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Ex.: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git help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git help add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git help commit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git help diff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9" name="Google Shape;799;p135"/>
          <p:cNvSpPr txBox="1"/>
          <p:nvPr>
            <p:ph type="title"/>
          </p:nvPr>
        </p:nvSpPr>
        <p:spPr>
          <a:xfrm>
            <a:off x="1164100" y="1608900"/>
            <a:ext cx="34461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Help!</a:t>
            </a:r>
            <a:endParaRPr sz="4800"/>
          </a:p>
        </p:txBody>
      </p:sp>
      <p:pic>
        <p:nvPicPr>
          <p:cNvPr id="800" name="Google Shape;80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584" y="570831"/>
            <a:ext cx="3716464" cy="3960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lp.gif" id="801" name="Google Shape;80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93463"/>
            <a:ext cx="1873837" cy="187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500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6"/>
          <p:cNvSpPr txBox="1"/>
          <p:nvPr>
            <p:ph type="title"/>
          </p:nvPr>
        </p:nvSpPr>
        <p:spPr>
          <a:xfrm>
            <a:off x="1164100" y="1608900"/>
            <a:ext cx="7385100" cy="19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Agora vamos enviar nossos arquivos para o </a:t>
            </a:r>
            <a:r>
              <a:rPr lang="pt-BR" sz="3600" u="sng"/>
              <a:t>repositório local do git</a:t>
            </a:r>
            <a:endParaRPr sz="3600" u="sng"/>
          </a:p>
        </p:txBody>
      </p:sp>
      <p:grpSp>
        <p:nvGrpSpPr>
          <p:cNvPr id="807" name="Google Shape;807;p136"/>
          <p:cNvGrpSpPr/>
          <p:nvPr/>
        </p:nvGrpSpPr>
        <p:grpSpPr>
          <a:xfrm>
            <a:off x="1358061" y="1171584"/>
            <a:ext cx="435022" cy="323445"/>
            <a:chOff x="5247525" y="3007275"/>
            <a:chExt cx="517575" cy="384825"/>
          </a:xfrm>
        </p:grpSpPr>
        <p:sp>
          <p:nvSpPr>
            <p:cNvPr id="808" name="Google Shape;808;p136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36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500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37"/>
          <p:cNvSpPr txBox="1"/>
          <p:nvPr>
            <p:ph type="title"/>
          </p:nvPr>
        </p:nvSpPr>
        <p:spPr>
          <a:xfrm>
            <a:off x="1164100" y="1608900"/>
            <a:ext cx="73851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commit</a:t>
            </a:r>
            <a:endParaRPr/>
          </a:p>
        </p:txBody>
      </p:sp>
      <p:grpSp>
        <p:nvGrpSpPr>
          <p:cNvPr id="815" name="Google Shape;815;p137"/>
          <p:cNvGrpSpPr/>
          <p:nvPr/>
        </p:nvGrpSpPr>
        <p:grpSpPr>
          <a:xfrm>
            <a:off x="1358061" y="1171584"/>
            <a:ext cx="435022" cy="323445"/>
            <a:chOff x="5247525" y="3007275"/>
            <a:chExt cx="517575" cy="384825"/>
          </a:xfrm>
        </p:grpSpPr>
        <p:sp>
          <p:nvSpPr>
            <p:cNvPr id="816" name="Google Shape;816;p137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37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8"/>
          <p:cNvSpPr txBox="1"/>
          <p:nvPr>
            <p:ph idx="1" type="body"/>
          </p:nvPr>
        </p:nvSpPr>
        <p:spPr>
          <a:xfrm>
            <a:off x="478300" y="1616800"/>
            <a:ext cx="57705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Com o </a:t>
            </a: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commit</a:t>
            </a:r>
            <a:r>
              <a:rPr b="1" lang="pt-BR" sz="1800">
                <a:solidFill>
                  <a:srgbClr val="FFFFFF"/>
                </a:solidFill>
              </a:rPr>
              <a:t> "oficializamos" o envio dos nossos arquivos para o repositório local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"mensagem que identifica o commit"</a:t>
            </a:r>
            <a:r>
              <a:rPr b="1" lang="pt-BR" sz="1800">
                <a:solidFill>
                  <a:srgbClr val="FFFFFF"/>
                </a:solidFill>
              </a:rPr>
              <a:t> &lt;ENTER&gt;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23" name="Google Shape;823;p138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Commit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824" name="Google Shape;82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350" y="3576817"/>
            <a:ext cx="6182450" cy="15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38"/>
          <p:cNvSpPr txBox="1"/>
          <p:nvPr>
            <p:ph idx="1" type="body"/>
          </p:nvPr>
        </p:nvSpPr>
        <p:spPr>
          <a:xfrm>
            <a:off x="6167475" y="484125"/>
            <a:ext cx="2859900" cy="16284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IMPORTANTE! A clareza da mensagem do commit é de suma importância para o controle das versões</a:t>
            </a:r>
            <a:endParaRPr b="1" sz="1800">
              <a:solidFill>
                <a:srgbClr val="FFFFFF"/>
              </a:solidFill>
            </a:endParaRPr>
          </a:p>
        </p:txBody>
      </p:sp>
      <p:grpSp>
        <p:nvGrpSpPr>
          <p:cNvPr id="826" name="Google Shape;826;p138"/>
          <p:cNvGrpSpPr/>
          <p:nvPr/>
        </p:nvGrpSpPr>
        <p:grpSpPr>
          <a:xfrm>
            <a:off x="8347140" y="1616806"/>
            <a:ext cx="308410" cy="314874"/>
            <a:chOff x="3951850" y="2985350"/>
            <a:chExt cx="407950" cy="416500"/>
          </a:xfrm>
        </p:grpSpPr>
        <p:sp>
          <p:nvSpPr>
            <p:cNvPr id="827" name="Google Shape;827;p13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3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3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3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31" name="Google Shape;831;p138"/>
          <p:cNvCxnSpPr>
            <a:stCxn id="825" idx="2"/>
          </p:cNvCxnSpPr>
          <p:nvPr/>
        </p:nvCxnSpPr>
        <p:spPr>
          <a:xfrm flipH="1">
            <a:off x="6364125" y="2112525"/>
            <a:ext cx="1233300" cy="1893300"/>
          </a:xfrm>
          <a:prstGeom prst="straightConnector1">
            <a:avLst/>
          </a:prstGeom>
          <a:noFill/>
          <a:ln cap="flat" cmpd="sng" w="28575">
            <a:solidFill>
              <a:srgbClr val="FA313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138"/>
          <p:cNvSpPr txBox="1"/>
          <p:nvPr>
            <p:ph idx="1" type="body"/>
          </p:nvPr>
        </p:nvSpPr>
        <p:spPr>
          <a:xfrm>
            <a:off x="7472275" y="4568400"/>
            <a:ext cx="16137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Documentação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9"/>
          <p:cNvSpPr txBox="1"/>
          <p:nvPr>
            <p:ph idx="1" type="body"/>
          </p:nvPr>
        </p:nvSpPr>
        <p:spPr>
          <a:xfrm>
            <a:off x="4773600" y="1468050"/>
            <a:ext cx="3666900" cy="617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Agora nossos arquivos estão aqui!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38" name="Google Shape;838;p139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Relembrando o fluxo de trabalho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839" name="Google Shape;83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3177"/>
            <a:ext cx="9143999" cy="1729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139"/>
          <p:cNvCxnSpPr>
            <a:stCxn id="837" idx="2"/>
          </p:cNvCxnSpPr>
          <p:nvPr/>
        </p:nvCxnSpPr>
        <p:spPr>
          <a:xfrm flipH="1">
            <a:off x="4342050" y="2085750"/>
            <a:ext cx="2265000" cy="145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0"/>
          <p:cNvSpPr/>
          <p:nvPr/>
        </p:nvSpPr>
        <p:spPr>
          <a:xfrm>
            <a:off x="3603525" y="1576627"/>
            <a:ext cx="5339331" cy="312131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" name="Google Shape;846;p140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847" name="Google Shape;847;p14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140"/>
          <p:cNvSpPr txBox="1"/>
          <p:nvPr>
            <p:ph type="title"/>
          </p:nvPr>
        </p:nvSpPr>
        <p:spPr>
          <a:xfrm>
            <a:off x="1164100" y="1608900"/>
            <a:ext cx="344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status</a:t>
            </a:r>
            <a:endParaRPr sz="4800"/>
          </a:p>
        </p:txBody>
      </p:sp>
      <p:pic>
        <p:nvPicPr>
          <p:cNvPr id="850" name="Google Shape;85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432" y="2235750"/>
            <a:ext cx="4870900" cy="125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140"/>
          <p:cNvGrpSpPr/>
          <p:nvPr/>
        </p:nvGrpSpPr>
        <p:grpSpPr>
          <a:xfrm>
            <a:off x="7882832" y="3086341"/>
            <a:ext cx="320378" cy="320378"/>
            <a:chOff x="1278900" y="2333250"/>
            <a:chExt cx="381175" cy="381175"/>
          </a:xfrm>
        </p:grpSpPr>
        <p:sp>
          <p:nvSpPr>
            <p:cNvPr id="852" name="Google Shape;852;p140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853" name="Google Shape;853;p140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854" name="Google Shape;854;p140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855" name="Google Shape;855;p140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856" name="Google Shape;856;p140"/>
          <p:cNvSpPr/>
          <p:nvPr/>
        </p:nvSpPr>
        <p:spPr>
          <a:xfrm>
            <a:off x="3846775" y="3001600"/>
            <a:ext cx="2775300" cy="14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500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41"/>
          <p:cNvSpPr txBox="1"/>
          <p:nvPr>
            <p:ph type="title"/>
          </p:nvPr>
        </p:nvSpPr>
        <p:spPr>
          <a:xfrm>
            <a:off x="1164100" y="1608900"/>
            <a:ext cx="7385100" cy="19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Mas e se eu quiser </a:t>
            </a:r>
            <a:r>
              <a:rPr lang="pt-BR" sz="3600" u="sng"/>
              <a:t>ignorar</a:t>
            </a:r>
            <a:r>
              <a:rPr lang="pt-BR" sz="3600"/>
              <a:t> alguns arquivos no versionamento?</a:t>
            </a:r>
            <a:endParaRPr sz="3600" u="sng"/>
          </a:p>
        </p:txBody>
      </p:sp>
      <p:grpSp>
        <p:nvGrpSpPr>
          <p:cNvPr id="862" name="Google Shape;862;p141"/>
          <p:cNvGrpSpPr/>
          <p:nvPr/>
        </p:nvGrpSpPr>
        <p:grpSpPr>
          <a:xfrm>
            <a:off x="1358061" y="1171584"/>
            <a:ext cx="435022" cy="323445"/>
            <a:chOff x="5247525" y="3007275"/>
            <a:chExt cx="517575" cy="384825"/>
          </a:xfrm>
        </p:grpSpPr>
        <p:sp>
          <p:nvSpPr>
            <p:cNvPr id="863" name="Google Shape;863;p14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ignore.gif" id="865" name="Google Shape;86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638" y="2932675"/>
            <a:ext cx="28098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500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42"/>
          <p:cNvSpPr txBox="1"/>
          <p:nvPr>
            <p:ph type="title"/>
          </p:nvPr>
        </p:nvSpPr>
        <p:spPr>
          <a:xfrm>
            <a:off x="1164100" y="1608900"/>
            <a:ext cx="3591900" cy="19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vamos ignorar as classes de testes</a:t>
            </a:r>
            <a:endParaRPr sz="3600" u="sng"/>
          </a:p>
        </p:txBody>
      </p:sp>
      <p:grpSp>
        <p:nvGrpSpPr>
          <p:cNvPr id="871" name="Google Shape;871;p142"/>
          <p:cNvGrpSpPr/>
          <p:nvPr/>
        </p:nvGrpSpPr>
        <p:grpSpPr>
          <a:xfrm>
            <a:off x="1358061" y="1171584"/>
            <a:ext cx="435022" cy="323445"/>
            <a:chOff x="5247525" y="3007275"/>
            <a:chExt cx="517575" cy="384825"/>
          </a:xfrm>
        </p:grpSpPr>
        <p:sp>
          <p:nvSpPr>
            <p:cNvPr id="872" name="Google Shape;872;p142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42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4" name="Google Shape;8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752" y="2085600"/>
            <a:ext cx="4349249" cy="301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8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Porquê?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69" name="Google Shape;469;p98"/>
          <p:cNvSpPr txBox="1"/>
          <p:nvPr>
            <p:ph idx="1" type="body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Facilidade;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Segurança;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Trabalhar em equipe;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Controlar as versões.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470" name="Google Shape;47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0" y="0"/>
            <a:ext cx="2095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3"/>
          <p:cNvSpPr txBox="1"/>
          <p:nvPr>
            <p:ph type="title"/>
          </p:nvPr>
        </p:nvSpPr>
        <p:spPr>
          <a:xfrm>
            <a:off x="1164100" y="1608900"/>
            <a:ext cx="725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.gitignore</a:t>
            </a:r>
            <a:endParaRPr/>
          </a:p>
        </p:txBody>
      </p:sp>
      <p:sp>
        <p:nvSpPr>
          <p:cNvPr id="880" name="Google Shape;880;p143"/>
          <p:cNvSpPr txBox="1"/>
          <p:nvPr>
            <p:ph idx="1" type="body"/>
          </p:nvPr>
        </p:nvSpPr>
        <p:spPr>
          <a:xfrm>
            <a:off x="5085625" y="3415425"/>
            <a:ext cx="34359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/>
              <a:t>Todos os nomes de arquivos que estiverem dentro deste serão ignoradas, basta criar este arquivo no projeto</a:t>
            </a:r>
            <a:endParaRPr sz="1800"/>
          </a:p>
        </p:txBody>
      </p:sp>
      <p:grpSp>
        <p:nvGrpSpPr>
          <p:cNvPr id="881" name="Google Shape;881;p143"/>
          <p:cNvGrpSpPr/>
          <p:nvPr/>
        </p:nvGrpSpPr>
        <p:grpSpPr>
          <a:xfrm>
            <a:off x="1415121" y="1152852"/>
            <a:ext cx="345971" cy="325505"/>
            <a:chOff x="5972700" y="2330200"/>
            <a:chExt cx="411625" cy="387275"/>
          </a:xfrm>
        </p:grpSpPr>
        <p:sp>
          <p:nvSpPr>
            <p:cNvPr id="882" name="Google Shape;882;p14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4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4" name="Google Shape;88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50" y="2917225"/>
            <a:ext cx="4598701" cy="21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43"/>
          <p:cNvSpPr txBox="1"/>
          <p:nvPr>
            <p:ph idx="1" type="body"/>
          </p:nvPr>
        </p:nvSpPr>
        <p:spPr>
          <a:xfrm>
            <a:off x="6902000" y="4540725"/>
            <a:ext cx="21846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Documentação</a:t>
            </a:r>
            <a:endParaRPr sz="2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44"/>
          <p:cNvSpPr/>
          <p:nvPr/>
        </p:nvSpPr>
        <p:spPr>
          <a:xfrm>
            <a:off x="4711350" y="1006625"/>
            <a:ext cx="4375813" cy="310791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" name="Google Shape;891;p144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892" name="Google Shape;892;p144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44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4" name="Google Shape;894;p144"/>
          <p:cNvSpPr txBox="1"/>
          <p:nvPr>
            <p:ph type="title"/>
          </p:nvPr>
        </p:nvSpPr>
        <p:spPr>
          <a:xfrm>
            <a:off x="1164100" y="1608900"/>
            <a:ext cx="344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 status</a:t>
            </a:r>
            <a:endParaRPr sz="4800"/>
          </a:p>
        </p:txBody>
      </p:sp>
      <p:pic>
        <p:nvPicPr>
          <p:cNvPr id="895" name="Google Shape;89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183" y="1217464"/>
            <a:ext cx="3982306" cy="222713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44"/>
          <p:cNvSpPr txBox="1"/>
          <p:nvPr/>
        </p:nvSpPr>
        <p:spPr>
          <a:xfrm>
            <a:off x="1164100" y="3067050"/>
            <a:ext cx="2424900" cy="46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Sinaliza o arquivo modificado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897" name="Google Shape;897;p144"/>
          <p:cNvCxnSpPr>
            <a:stCxn id="896" idx="3"/>
          </p:cNvCxnSpPr>
          <p:nvPr/>
        </p:nvCxnSpPr>
        <p:spPr>
          <a:xfrm flipH="1" rot="10800000">
            <a:off x="3589000" y="2302650"/>
            <a:ext cx="1703100" cy="9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8" name="Google Shape;898;p144"/>
          <p:cNvSpPr txBox="1"/>
          <p:nvPr/>
        </p:nvSpPr>
        <p:spPr>
          <a:xfrm>
            <a:off x="2230900" y="3676650"/>
            <a:ext cx="1345800" cy="96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Novos arquivos</a:t>
            </a:r>
            <a:endParaRPr b="1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Vamos ignorá-los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899" name="Google Shape;899;p144"/>
          <p:cNvCxnSpPr>
            <a:stCxn id="898" idx="3"/>
          </p:cNvCxnSpPr>
          <p:nvPr/>
        </p:nvCxnSpPr>
        <p:spPr>
          <a:xfrm flipH="1" rot="10800000">
            <a:off x="3576700" y="2899800"/>
            <a:ext cx="1668000" cy="12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45"/>
          <p:cNvSpPr txBox="1"/>
          <p:nvPr>
            <p:ph type="title"/>
          </p:nvPr>
        </p:nvSpPr>
        <p:spPr>
          <a:xfrm>
            <a:off x="478300" y="770700"/>
            <a:ext cx="3436500" cy="1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Ignorando diretório de testes e nbproject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905" name="Google Shape;905;p145"/>
          <p:cNvGrpSpPr/>
          <p:nvPr/>
        </p:nvGrpSpPr>
        <p:grpSpPr>
          <a:xfrm>
            <a:off x="4040525" y="818120"/>
            <a:ext cx="5103476" cy="3133972"/>
            <a:chOff x="4040525" y="894320"/>
            <a:chExt cx="5103476" cy="3133972"/>
          </a:xfrm>
        </p:grpSpPr>
        <p:pic>
          <p:nvPicPr>
            <p:cNvPr id="906" name="Google Shape;906;p1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40525" y="894320"/>
              <a:ext cx="5103476" cy="139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1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40525" y="2323136"/>
              <a:ext cx="5092400" cy="17051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46"/>
          <p:cNvSpPr/>
          <p:nvPr/>
        </p:nvSpPr>
        <p:spPr>
          <a:xfrm>
            <a:off x="4552500" y="1006625"/>
            <a:ext cx="4534666" cy="2720997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" name="Google Shape;913;p146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914" name="Google Shape;914;p146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46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146"/>
          <p:cNvSpPr txBox="1"/>
          <p:nvPr>
            <p:ph type="title"/>
          </p:nvPr>
        </p:nvSpPr>
        <p:spPr>
          <a:xfrm>
            <a:off x="1164100" y="1608900"/>
            <a:ext cx="344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 status</a:t>
            </a:r>
            <a:endParaRPr sz="4800"/>
          </a:p>
        </p:txBody>
      </p:sp>
      <p:sp>
        <p:nvSpPr>
          <p:cNvPr id="917" name="Google Shape;917;p146"/>
          <p:cNvSpPr txBox="1"/>
          <p:nvPr/>
        </p:nvSpPr>
        <p:spPr>
          <a:xfrm>
            <a:off x="1316500" y="3067050"/>
            <a:ext cx="2424900" cy="11628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OBSERVE que agora os arquivos que estão na lista de ignore não aparecem mais no status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18" name="Google Shape;91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325" y="1183051"/>
            <a:ext cx="4165174" cy="19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7"/>
          <p:cNvSpPr txBox="1"/>
          <p:nvPr>
            <p:ph type="title"/>
          </p:nvPr>
        </p:nvSpPr>
        <p:spPr>
          <a:xfrm>
            <a:off x="1164100" y="1608900"/>
            <a:ext cx="725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ignorar o </a:t>
            </a:r>
            <a:r>
              <a:rPr lang="pt-BR"/>
              <a:t>gitignore</a:t>
            </a:r>
            <a:endParaRPr/>
          </a:p>
        </p:txBody>
      </p:sp>
      <p:grpSp>
        <p:nvGrpSpPr>
          <p:cNvPr id="924" name="Google Shape;924;p147"/>
          <p:cNvGrpSpPr/>
          <p:nvPr/>
        </p:nvGrpSpPr>
        <p:grpSpPr>
          <a:xfrm>
            <a:off x="1415121" y="1152852"/>
            <a:ext cx="345971" cy="325505"/>
            <a:chOff x="5972700" y="2330200"/>
            <a:chExt cx="411625" cy="387275"/>
          </a:xfrm>
        </p:grpSpPr>
        <p:sp>
          <p:nvSpPr>
            <p:cNvPr id="925" name="Google Shape;925;p14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4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8"/>
          <p:cNvSpPr/>
          <p:nvPr/>
        </p:nvSpPr>
        <p:spPr>
          <a:xfrm>
            <a:off x="3541425" y="2757325"/>
            <a:ext cx="5602173" cy="234077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" name="Google Shape;932;p148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933" name="Google Shape;933;p148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48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" name="Google Shape;935;p148"/>
          <p:cNvSpPr txBox="1"/>
          <p:nvPr>
            <p:ph type="title"/>
          </p:nvPr>
        </p:nvSpPr>
        <p:spPr>
          <a:xfrm>
            <a:off x="2225000" y="217850"/>
            <a:ext cx="6695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Ignorando sem editor de texto</a:t>
            </a:r>
            <a:endParaRPr sz="4400"/>
          </a:p>
        </p:txBody>
      </p:sp>
      <p:sp>
        <p:nvSpPr>
          <p:cNvPr id="936" name="Google Shape;936;p148"/>
          <p:cNvSpPr txBox="1"/>
          <p:nvPr/>
        </p:nvSpPr>
        <p:spPr>
          <a:xfrm>
            <a:off x="6495150" y="1384225"/>
            <a:ext cx="2424900" cy="7593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Adiciona de forma incremental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37" name="Google Shape;937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457" y="2916542"/>
            <a:ext cx="5127600" cy="166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8" name="Google Shape;938;p148"/>
          <p:cNvCxnSpPr>
            <a:stCxn id="936" idx="2"/>
          </p:cNvCxnSpPr>
          <p:nvPr/>
        </p:nvCxnSpPr>
        <p:spPr>
          <a:xfrm>
            <a:off x="7707600" y="2143525"/>
            <a:ext cx="224100" cy="115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9" name="Google Shape;939;p148"/>
          <p:cNvSpPr txBox="1"/>
          <p:nvPr/>
        </p:nvSpPr>
        <p:spPr>
          <a:xfrm>
            <a:off x="3599550" y="1765225"/>
            <a:ext cx="2147100" cy="544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Lista conteúdo do arquivo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940" name="Google Shape;940;p148"/>
          <p:cNvCxnSpPr>
            <a:stCxn id="939" idx="2"/>
          </p:cNvCxnSpPr>
          <p:nvPr/>
        </p:nvCxnSpPr>
        <p:spPr>
          <a:xfrm>
            <a:off x="4673100" y="2309425"/>
            <a:ext cx="2132100" cy="1140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49"/>
          <p:cNvSpPr/>
          <p:nvPr/>
        </p:nvSpPr>
        <p:spPr>
          <a:xfrm>
            <a:off x="2869650" y="2499475"/>
            <a:ext cx="6229339" cy="264394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149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947" name="Google Shape;947;p149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49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149"/>
          <p:cNvSpPr txBox="1"/>
          <p:nvPr>
            <p:ph type="title"/>
          </p:nvPr>
        </p:nvSpPr>
        <p:spPr>
          <a:xfrm>
            <a:off x="1164100" y="1608900"/>
            <a:ext cx="344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 status</a:t>
            </a:r>
            <a:endParaRPr sz="4800"/>
          </a:p>
        </p:txBody>
      </p:sp>
      <p:sp>
        <p:nvSpPr>
          <p:cNvPr id="950" name="Google Shape;950;p149"/>
          <p:cNvSpPr txBox="1"/>
          <p:nvPr/>
        </p:nvSpPr>
        <p:spPr>
          <a:xfrm>
            <a:off x="943725" y="2833350"/>
            <a:ext cx="1668000" cy="467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gitignore está fora!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951" name="Google Shape;951;p149"/>
          <p:cNvCxnSpPr>
            <a:stCxn id="952" idx="3"/>
          </p:cNvCxnSpPr>
          <p:nvPr/>
        </p:nvCxnSpPr>
        <p:spPr>
          <a:xfrm flipH="1" rot="10800000">
            <a:off x="3576700" y="2899800"/>
            <a:ext cx="1668000" cy="12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3" name="Google Shape;95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801" y="2662010"/>
            <a:ext cx="5690473" cy="192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149"/>
          <p:cNvCxnSpPr>
            <a:stCxn id="950" idx="3"/>
          </p:cNvCxnSpPr>
          <p:nvPr/>
        </p:nvCxnSpPr>
        <p:spPr>
          <a:xfrm>
            <a:off x="2611725" y="3067050"/>
            <a:ext cx="868500" cy="789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CF5B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50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Workflow local</a:t>
            </a:r>
            <a:endParaRPr/>
          </a:p>
        </p:txBody>
      </p:sp>
      <p:sp>
        <p:nvSpPr>
          <p:cNvPr id="960" name="Google Shape;960;p150"/>
          <p:cNvSpPr/>
          <p:nvPr/>
        </p:nvSpPr>
        <p:spPr>
          <a:xfrm>
            <a:off x="1302475" y="3695700"/>
            <a:ext cx="2051700" cy="990600"/>
          </a:xfrm>
          <a:prstGeom prst="homePlate">
            <a:avLst>
              <a:gd fmla="val 30129" name="adj"/>
            </a:avLst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Modifica arquivos</a:t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61" name="Google Shape;961;p150"/>
          <p:cNvSpPr/>
          <p:nvPr/>
        </p:nvSpPr>
        <p:spPr>
          <a:xfrm>
            <a:off x="3081685" y="3695700"/>
            <a:ext cx="2091000" cy="990600"/>
          </a:xfrm>
          <a:prstGeom prst="chevron">
            <a:avLst>
              <a:gd fmla="val 29853" name="adj"/>
            </a:avLst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git add</a:t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62" name="Google Shape;962;p150"/>
          <p:cNvSpPr/>
          <p:nvPr/>
        </p:nvSpPr>
        <p:spPr>
          <a:xfrm>
            <a:off x="4900350" y="3695700"/>
            <a:ext cx="2091000" cy="990600"/>
          </a:xfrm>
          <a:prstGeom prst="chevron">
            <a:avLst>
              <a:gd fmla="val 29853" name="adj"/>
            </a:avLst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git commit</a:t>
            </a:r>
            <a:endParaRPr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963" name="Google Shape;963;p150"/>
          <p:cNvGrpSpPr/>
          <p:nvPr/>
        </p:nvGrpSpPr>
        <p:grpSpPr>
          <a:xfrm>
            <a:off x="1470529" y="1162174"/>
            <a:ext cx="215966" cy="342399"/>
            <a:chOff x="6718575" y="2318625"/>
            <a:chExt cx="256950" cy="407375"/>
          </a:xfrm>
        </p:grpSpPr>
        <p:sp>
          <p:nvSpPr>
            <p:cNvPr id="964" name="Google Shape;964;p15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5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5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5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5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5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5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5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51"/>
          <p:cNvSpPr txBox="1"/>
          <p:nvPr>
            <p:ph type="title"/>
          </p:nvPr>
        </p:nvSpPr>
        <p:spPr>
          <a:xfrm>
            <a:off x="1164100" y="1608900"/>
            <a:ext cx="7385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ignorar a etapa do git add!</a:t>
            </a:r>
            <a:endParaRPr/>
          </a:p>
        </p:txBody>
      </p:sp>
      <p:grpSp>
        <p:nvGrpSpPr>
          <p:cNvPr id="977" name="Google Shape;977;p151"/>
          <p:cNvGrpSpPr/>
          <p:nvPr/>
        </p:nvGrpSpPr>
        <p:grpSpPr>
          <a:xfrm>
            <a:off x="1415121" y="1152852"/>
            <a:ext cx="345971" cy="325505"/>
            <a:chOff x="5972700" y="2330200"/>
            <a:chExt cx="411625" cy="387275"/>
          </a:xfrm>
        </p:grpSpPr>
        <p:sp>
          <p:nvSpPr>
            <p:cNvPr id="978" name="Google Shape;978;p15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5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52"/>
          <p:cNvSpPr txBox="1"/>
          <p:nvPr>
            <p:ph idx="1" type="body"/>
          </p:nvPr>
        </p:nvSpPr>
        <p:spPr>
          <a:xfrm>
            <a:off x="1916400" y="935725"/>
            <a:ext cx="6419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git commit -a -m "..."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85" name="Google Shape;98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375" y="2068300"/>
            <a:ext cx="6186826" cy="25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52"/>
          <p:cNvSpPr/>
          <p:nvPr/>
        </p:nvSpPr>
        <p:spPr>
          <a:xfrm>
            <a:off x="2360726" y="1881975"/>
            <a:ext cx="6738171" cy="3261455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52"/>
          <p:cNvSpPr txBox="1"/>
          <p:nvPr/>
        </p:nvSpPr>
        <p:spPr>
          <a:xfrm>
            <a:off x="410325" y="2299950"/>
            <a:ext cx="1668000" cy="467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commit sem add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988" name="Google Shape;988;p152"/>
          <p:cNvCxnSpPr>
            <a:stCxn id="987" idx="3"/>
          </p:cNvCxnSpPr>
          <p:nvPr/>
        </p:nvCxnSpPr>
        <p:spPr>
          <a:xfrm>
            <a:off x="2078325" y="2533650"/>
            <a:ext cx="4014600" cy="1255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4BA8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9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apenas o GIT?</a:t>
            </a:r>
            <a:endParaRPr/>
          </a:p>
        </p:txBody>
      </p:sp>
      <p:sp>
        <p:nvSpPr>
          <p:cNvPr id="476" name="Google Shape;476;p99"/>
          <p:cNvSpPr/>
          <p:nvPr/>
        </p:nvSpPr>
        <p:spPr>
          <a:xfrm>
            <a:off x="1414249" y="11633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53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ver as alterações dos arquivos?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54"/>
          <p:cNvSpPr txBox="1"/>
          <p:nvPr>
            <p:ph type="title"/>
          </p:nvPr>
        </p:nvSpPr>
        <p:spPr>
          <a:xfrm>
            <a:off x="2062175" y="846900"/>
            <a:ext cx="70203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/>
              <a:t>Vamos primeiro alterar um arquivo</a:t>
            </a:r>
            <a:endParaRPr sz="5400"/>
          </a:p>
        </p:txBody>
      </p:sp>
      <p:grpSp>
        <p:nvGrpSpPr>
          <p:cNvPr id="999" name="Google Shape;999;p154"/>
          <p:cNvGrpSpPr/>
          <p:nvPr/>
        </p:nvGrpSpPr>
        <p:grpSpPr>
          <a:xfrm>
            <a:off x="1415121" y="1152852"/>
            <a:ext cx="345971" cy="325505"/>
            <a:chOff x="5972700" y="2330200"/>
            <a:chExt cx="411625" cy="387275"/>
          </a:xfrm>
        </p:grpSpPr>
        <p:sp>
          <p:nvSpPr>
            <p:cNvPr id="1000" name="Google Shape;1000;p15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5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2" name="Google Shape;100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1200"/>
            <a:ext cx="7359538" cy="20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54"/>
          <p:cNvSpPr txBox="1"/>
          <p:nvPr/>
        </p:nvSpPr>
        <p:spPr>
          <a:xfrm>
            <a:off x="4990025" y="4164800"/>
            <a:ext cx="2424900" cy="621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As IDEs também mostram as linhas modificadas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04" name="Google Shape;1004;p154"/>
          <p:cNvCxnSpPr>
            <a:stCxn id="1003" idx="1"/>
          </p:cNvCxnSpPr>
          <p:nvPr/>
        </p:nvCxnSpPr>
        <p:spPr>
          <a:xfrm flipH="1">
            <a:off x="2706725" y="4475300"/>
            <a:ext cx="2283300" cy="1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5" name="Google Shape;1005;p154"/>
          <p:cNvSpPr txBox="1"/>
          <p:nvPr/>
        </p:nvSpPr>
        <p:spPr>
          <a:xfrm>
            <a:off x="4837625" y="3434325"/>
            <a:ext cx="2424900" cy="461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Arquivos ignorados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06" name="Google Shape;1006;p154"/>
          <p:cNvCxnSpPr>
            <a:stCxn id="1005" idx="1"/>
          </p:cNvCxnSpPr>
          <p:nvPr/>
        </p:nvCxnSpPr>
        <p:spPr>
          <a:xfrm flipH="1">
            <a:off x="1804325" y="3665025"/>
            <a:ext cx="3033300" cy="44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55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Diff</a:t>
            </a:r>
            <a:endParaRPr/>
          </a:p>
        </p:txBody>
      </p:sp>
      <p:sp>
        <p:nvSpPr>
          <p:cNvPr id="1012" name="Google Shape;1012;p155"/>
          <p:cNvSpPr txBox="1"/>
          <p:nvPr>
            <p:ph idx="4294967295" type="body"/>
          </p:nvPr>
        </p:nvSpPr>
        <p:spPr>
          <a:xfrm>
            <a:off x="1309325" y="2549075"/>
            <a:ext cx="2191500" cy="12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Utilitário que apresenta as modificações dos arquivos </a:t>
            </a:r>
            <a:r>
              <a:rPr b="1" lang="pt-BR" u="sng"/>
              <a:t>ainda não adicionados na Staging Area </a:t>
            </a:r>
            <a:r>
              <a:rPr b="1" lang="pt-BR"/>
              <a:t>com relação ao repositório.</a:t>
            </a:r>
            <a:endParaRPr b="1"/>
          </a:p>
        </p:txBody>
      </p:sp>
      <p:sp>
        <p:nvSpPr>
          <p:cNvPr id="1013" name="Google Shape;1013;p155"/>
          <p:cNvSpPr/>
          <p:nvPr/>
        </p:nvSpPr>
        <p:spPr>
          <a:xfrm>
            <a:off x="3582150" y="2004125"/>
            <a:ext cx="5516830" cy="313946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307" y="2213452"/>
            <a:ext cx="5047250" cy="224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55"/>
          <p:cNvSpPr txBox="1"/>
          <p:nvPr/>
        </p:nvSpPr>
        <p:spPr>
          <a:xfrm>
            <a:off x="3077075" y="467825"/>
            <a:ext cx="1957200" cy="467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Linha que foi removida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16" name="Google Shape;1016;p155"/>
          <p:cNvCxnSpPr>
            <a:stCxn id="1015" idx="2"/>
          </p:cNvCxnSpPr>
          <p:nvPr/>
        </p:nvCxnSpPr>
        <p:spPr>
          <a:xfrm flipH="1">
            <a:off x="3873875" y="935225"/>
            <a:ext cx="181800" cy="28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7" name="Google Shape;1017;p155"/>
          <p:cNvSpPr txBox="1"/>
          <p:nvPr/>
        </p:nvSpPr>
        <p:spPr>
          <a:xfrm>
            <a:off x="5210675" y="467825"/>
            <a:ext cx="2096700" cy="467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Linha que foi adicionada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18" name="Google Shape;1018;p155"/>
          <p:cNvCxnSpPr>
            <a:stCxn id="1017" idx="2"/>
          </p:cNvCxnSpPr>
          <p:nvPr/>
        </p:nvCxnSpPr>
        <p:spPr>
          <a:xfrm flipH="1">
            <a:off x="3955325" y="935225"/>
            <a:ext cx="2303700" cy="29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9" name="Google Shape;1019;p155"/>
          <p:cNvSpPr txBox="1"/>
          <p:nvPr>
            <p:ph idx="4294967295" type="body"/>
          </p:nvPr>
        </p:nvSpPr>
        <p:spPr>
          <a:xfrm>
            <a:off x="1071475" y="4416000"/>
            <a:ext cx="16137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Documentação</a:t>
            </a:r>
            <a:endParaRPr/>
          </a:p>
        </p:txBody>
      </p:sp>
      <p:sp>
        <p:nvSpPr>
          <p:cNvPr id="1020" name="Google Shape;1020;p155"/>
          <p:cNvSpPr/>
          <p:nvPr/>
        </p:nvSpPr>
        <p:spPr>
          <a:xfrm>
            <a:off x="6905775" y="2621625"/>
            <a:ext cx="645600" cy="12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56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Diff</a:t>
            </a:r>
            <a:endParaRPr/>
          </a:p>
        </p:txBody>
      </p:sp>
      <p:sp>
        <p:nvSpPr>
          <p:cNvPr id="1026" name="Google Shape;1026;p156"/>
          <p:cNvSpPr txBox="1"/>
          <p:nvPr>
            <p:ph idx="4294967295" type="body"/>
          </p:nvPr>
        </p:nvSpPr>
        <p:spPr>
          <a:xfrm>
            <a:off x="1309325" y="2549075"/>
            <a:ext cx="21915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Utilitário que apresenta as modificações dos arquivos </a:t>
            </a:r>
            <a:r>
              <a:rPr b="1" lang="pt-BR" u="sng"/>
              <a:t>ainda não adicionados na Staging Area </a:t>
            </a:r>
            <a:r>
              <a:rPr lang="pt-BR"/>
              <a:t>em ordem cronológica</a:t>
            </a:r>
            <a:endParaRPr/>
          </a:p>
        </p:txBody>
      </p:sp>
      <p:sp>
        <p:nvSpPr>
          <p:cNvPr id="1027" name="Google Shape;1027;p156"/>
          <p:cNvSpPr/>
          <p:nvPr/>
        </p:nvSpPr>
        <p:spPr>
          <a:xfrm>
            <a:off x="3582150" y="2829950"/>
            <a:ext cx="5516830" cy="1551585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56"/>
          <p:cNvSpPr txBox="1"/>
          <p:nvPr/>
        </p:nvSpPr>
        <p:spPr>
          <a:xfrm>
            <a:off x="5210675" y="467825"/>
            <a:ext cx="2096700" cy="89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Após adicionado, diferenças não são mais apresentadas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29" name="Google Shape;102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425" y="2925842"/>
            <a:ext cx="5026349" cy="112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0" name="Google Shape;1030;p156"/>
          <p:cNvCxnSpPr>
            <a:stCxn id="1028" idx="2"/>
          </p:cNvCxnSpPr>
          <p:nvPr/>
        </p:nvCxnSpPr>
        <p:spPr>
          <a:xfrm>
            <a:off x="6259025" y="1359425"/>
            <a:ext cx="906000" cy="209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1" name="Google Shape;1031;p156"/>
          <p:cNvSpPr txBox="1"/>
          <p:nvPr>
            <p:ph idx="4294967295" type="body"/>
          </p:nvPr>
        </p:nvSpPr>
        <p:spPr>
          <a:xfrm>
            <a:off x="1071475" y="4416000"/>
            <a:ext cx="16137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Documentação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57"/>
          <p:cNvSpPr txBox="1"/>
          <p:nvPr>
            <p:ph type="title"/>
          </p:nvPr>
        </p:nvSpPr>
        <p:spPr>
          <a:xfrm>
            <a:off x="1164100" y="1608900"/>
            <a:ext cx="7385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/>
              <a:t>Mas e se eu quiser ver as modificações nos arquivos da Staging Area?</a:t>
            </a:r>
            <a:endParaRPr sz="5400"/>
          </a:p>
        </p:txBody>
      </p:sp>
      <p:grpSp>
        <p:nvGrpSpPr>
          <p:cNvPr id="1037" name="Google Shape;1037;p157"/>
          <p:cNvGrpSpPr/>
          <p:nvPr/>
        </p:nvGrpSpPr>
        <p:grpSpPr>
          <a:xfrm>
            <a:off x="1415121" y="1152852"/>
            <a:ext cx="345971" cy="325505"/>
            <a:chOff x="5972700" y="2330200"/>
            <a:chExt cx="411625" cy="387275"/>
          </a:xfrm>
        </p:grpSpPr>
        <p:sp>
          <p:nvSpPr>
            <p:cNvPr id="1038" name="Google Shape;1038;p15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5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58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Diff</a:t>
            </a:r>
            <a:endParaRPr/>
          </a:p>
        </p:txBody>
      </p:sp>
      <p:sp>
        <p:nvSpPr>
          <p:cNvPr id="1045" name="Google Shape;1045;p158"/>
          <p:cNvSpPr txBox="1"/>
          <p:nvPr>
            <p:ph idx="4294967295" type="body"/>
          </p:nvPr>
        </p:nvSpPr>
        <p:spPr>
          <a:xfrm>
            <a:off x="1071475" y="2549075"/>
            <a:ext cx="2429400" cy="12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git diff --staged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Apresenta as modificações nos arquivos da Stage Area</a:t>
            </a:r>
            <a:endParaRPr/>
          </a:p>
        </p:txBody>
      </p:sp>
      <p:sp>
        <p:nvSpPr>
          <p:cNvPr id="1046" name="Google Shape;1046;p158"/>
          <p:cNvSpPr/>
          <p:nvPr/>
        </p:nvSpPr>
        <p:spPr>
          <a:xfrm>
            <a:off x="3785725" y="2004125"/>
            <a:ext cx="5313154" cy="3139461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58"/>
          <p:cNvSpPr txBox="1"/>
          <p:nvPr/>
        </p:nvSpPr>
        <p:spPr>
          <a:xfrm>
            <a:off x="6963275" y="467825"/>
            <a:ext cx="2096700" cy="467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Linha que foi adicionada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48" name="Google Shape;104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332" y="2187874"/>
            <a:ext cx="4837225" cy="230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9" name="Google Shape;1049;p158"/>
          <p:cNvCxnSpPr>
            <a:stCxn id="1047" idx="2"/>
          </p:cNvCxnSpPr>
          <p:nvPr/>
        </p:nvCxnSpPr>
        <p:spPr>
          <a:xfrm flipH="1">
            <a:off x="7736825" y="935225"/>
            <a:ext cx="274800" cy="180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0" name="Google Shape;1050;p158"/>
          <p:cNvSpPr txBox="1"/>
          <p:nvPr>
            <p:ph idx="4294967295" type="body"/>
          </p:nvPr>
        </p:nvSpPr>
        <p:spPr>
          <a:xfrm>
            <a:off x="1071475" y="4416000"/>
            <a:ext cx="16137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Documentação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59"/>
          <p:cNvSpPr txBox="1"/>
          <p:nvPr>
            <p:ph type="ctrTitle"/>
          </p:nvPr>
        </p:nvSpPr>
        <p:spPr>
          <a:xfrm>
            <a:off x="1178375" y="1583350"/>
            <a:ext cx="7675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também olhar o log dos commits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60"/>
          <p:cNvSpPr/>
          <p:nvPr/>
        </p:nvSpPr>
        <p:spPr>
          <a:xfrm>
            <a:off x="4572850" y="667349"/>
            <a:ext cx="4521040" cy="440378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1" name="Google Shape;1061;p160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062" name="Google Shape;1062;p16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6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4" name="Google Shape;1064;p160"/>
          <p:cNvSpPr txBox="1"/>
          <p:nvPr>
            <p:ph type="title"/>
          </p:nvPr>
        </p:nvSpPr>
        <p:spPr>
          <a:xfrm>
            <a:off x="1164100" y="1608900"/>
            <a:ext cx="344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 log</a:t>
            </a:r>
            <a:endParaRPr sz="4800"/>
          </a:p>
        </p:txBody>
      </p:sp>
      <p:sp>
        <p:nvSpPr>
          <p:cNvPr id="1065" name="Google Shape;1065;p160"/>
          <p:cNvSpPr txBox="1"/>
          <p:nvPr/>
        </p:nvSpPr>
        <p:spPr>
          <a:xfrm>
            <a:off x="1164100" y="2609850"/>
            <a:ext cx="2424900" cy="7284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Aqui serão listadas todos os commits do projeto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6" name="Google Shape;1066;p160"/>
          <p:cNvSpPr txBox="1"/>
          <p:nvPr/>
        </p:nvSpPr>
        <p:spPr>
          <a:xfrm>
            <a:off x="1164100" y="3600450"/>
            <a:ext cx="2635200" cy="7284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Chave utilizada para referenciar o commit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67" name="Google Shape;106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47" y="912430"/>
            <a:ext cx="4090800" cy="328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8" name="Google Shape;1068;p160"/>
          <p:cNvCxnSpPr>
            <a:stCxn id="1066" idx="3"/>
          </p:cNvCxnSpPr>
          <p:nvPr/>
        </p:nvCxnSpPr>
        <p:spPr>
          <a:xfrm flipH="1" rot="10800000">
            <a:off x="3799300" y="2533350"/>
            <a:ext cx="1520100" cy="143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9" name="Google Shape;1069;p160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0" name="Google Shape;1070;p160"/>
          <p:cNvSpPr txBox="1"/>
          <p:nvPr/>
        </p:nvSpPr>
        <p:spPr>
          <a:xfrm>
            <a:off x="3272225" y="4591050"/>
            <a:ext cx="16941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82A2E"/>
                </a:solidFill>
                <a:latin typeface="Courier New"/>
                <a:ea typeface="Courier New"/>
                <a:cs typeface="Courier New"/>
                <a:sym typeface="Courier New"/>
              </a:rPr>
              <a:t>git help log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61"/>
          <p:cNvSpPr/>
          <p:nvPr/>
        </p:nvSpPr>
        <p:spPr>
          <a:xfrm>
            <a:off x="5943549" y="70200"/>
            <a:ext cx="2781902" cy="5034975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6" name="Google Shape;1076;p161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077" name="Google Shape;1077;p16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6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9" name="Google Shape;1079;p161"/>
          <p:cNvSpPr txBox="1"/>
          <p:nvPr>
            <p:ph type="title"/>
          </p:nvPr>
        </p:nvSpPr>
        <p:spPr>
          <a:xfrm>
            <a:off x="1164100" y="1608900"/>
            <a:ext cx="3446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Git log -p</a:t>
            </a:r>
            <a:endParaRPr sz="4800"/>
          </a:p>
        </p:txBody>
      </p:sp>
      <p:sp>
        <p:nvSpPr>
          <p:cNvPr id="1080" name="Google Shape;1080;p161"/>
          <p:cNvSpPr txBox="1"/>
          <p:nvPr/>
        </p:nvSpPr>
        <p:spPr>
          <a:xfrm>
            <a:off x="1392700" y="2609850"/>
            <a:ext cx="2732400" cy="7284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Apresenta o log do commit em detalhes, em ordem cronológica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1" name="Google Shape;1081;p161"/>
          <p:cNvSpPr txBox="1"/>
          <p:nvPr/>
        </p:nvSpPr>
        <p:spPr>
          <a:xfrm>
            <a:off x="2258950" y="3668325"/>
            <a:ext cx="1540200" cy="8601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Está paginado, e o volume de dados é </a:t>
            </a:r>
            <a:r>
              <a:rPr b="1"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grande.</a:t>
            </a:r>
            <a:endParaRPr b="1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82" name="Google Shape;1082;p161"/>
          <p:cNvCxnSpPr>
            <a:stCxn id="1081" idx="3"/>
          </p:cNvCxnSpPr>
          <p:nvPr/>
        </p:nvCxnSpPr>
        <p:spPr>
          <a:xfrm flipH="1" rot="10800000">
            <a:off x="3799150" y="4005975"/>
            <a:ext cx="2286900" cy="92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3" name="Google Shape;108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725" y="362000"/>
            <a:ext cx="2507824" cy="37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62"/>
          <p:cNvSpPr/>
          <p:nvPr/>
        </p:nvSpPr>
        <p:spPr>
          <a:xfrm>
            <a:off x="4925699" y="1990550"/>
            <a:ext cx="4159586" cy="311461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9" name="Google Shape;1089;p162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090" name="Google Shape;1090;p162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62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162"/>
          <p:cNvSpPr txBox="1"/>
          <p:nvPr>
            <p:ph type="title"/>
          </p:nvPr>
        </p:nvSpPr>
        <p:spPr>
          <a:xfrm>
            <a:off x="1988075" y="982500"/>
            <a:ext cx="51300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Git log -p -&lt;número&gt;</a:t>
            </a:r>
            <a:endParaRPr sz="3400"/>
          </a:p>
        </p:txBody>
      </p:sp>
      <p:sp>
        <p:nvSpPr>
          <p:cNvPr id="1093" name="Google Shape;1093;p162"/>
          <p:cNvSpPr txBox="1"/>
          <p:nvPr/>
        </p:nvSpPr>
        <p:spPr>
          <a:xfrm>
            <a:off x="1060200" y="2609850"/>
            <a:ext cx="3003600" cy="7284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&lt;</a:t>
            </a:r>
            <a:r>
              <a:rPr lang="pt-BR">
                <a:solidFill>
                  <a:srgbClr val="182A2E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&gt; indica o número de commits que deve ser apresentado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94" name="Google Shape;1094;p162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5" name="Google Shape;109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72" y="2173297"/>
            <a:ext cx="3749874" cy="2284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6" name="Google Shape;1096;p162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.gif" id="481" name="Google Shape;48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76200"/>
            <a:ext cx="49911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961D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-1434030216411-0b793f4b4173.jpg" id="1101" name="Google Shape;1101;p163"/>
          <p:cNvPicPr preferRelativeResize="0"/>
          <p:nvPr/>
        </p:nvPicPr>
        <p:blipFill rotWithShape="1">
          <a:blip r:embed="rId3">
            <a:alphaModFix amt="15000"/>
          </a:blip>
          <a:srcRect b="14855" l="0" r="0" t="288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63"/>
          <p:cNvSpPr txBox="1"/>
          <p:nvPr>
            <p:ph idx="4294967295" type="ctrTitle"/>
          </p:nvPr>
        </p:nvSpPr>
        <p:spPr>
          <a:xfrm>
            <a:off x="57150" y="440350"/>
            <a:ext cx="902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0"/>
              <a:t>Experimente</a:t>
            </a:r>
            <a:r>
              <a:rPr lang="pt-BR" sz="9000"/>
              <a:t>!</a:t>
            </a:r>
            <a:endParaRPr sz="9000"/>
          </a:p>
        </p:txBody>
      </p:sp>
      <p:sp>
        <p:nvSpPr>
          <p:cNvPr id="1103" name="Google Shape;1103;p163"/>
          <p:cNvSpPr txBox="1"/>
          <p:nvPr>
            <p:ph idx="4294967295" type="subTitle"/>
          </p:nvPr>
        </p:nvSpPr>
        <p:spPr>
          <a:xfrm>
            <a:off x="866775" y="2990850"/>
            <a:ext cx="64128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3600"/>
              <a:t>git log --oneline</a:t>
            </a:r>
            <a:endParaRPr b="1"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64"/>
          <p:cNvSpPr txBox="1"/>
          <p:nvPr>
            <p:ph type="title"/>
          </p:nvPr>
        </p:nvSpPr>
        <p:spPr>
          <a:xfrm>
            <a:off x="1164100" y="1608900"/>
            <a:ext cx="7385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latin typeface="Courier New"/>
                <a:ea typeface="Courier New"/>
                <a:cs typeface="Courier New"/>
                <a:sym typeface="Courier New"/>
              </a:rPr>
              <a:t>gitk</a:t>
            </a:r>
            <a:r>
              <a:rPr lang="pt-BR" sz="4200"/>
              <a:t> no terminal abre a interface gráfica para visualização dos relatórios</a:t>
            </a:r>
            <a:endParaRPr sz="4200"/>
          </a:p>
        </p:txBody>
      </p:sp>
      <p:grpSp>
        <p:nvGrpSpPr>
          <p:cNvPr id="1109" name="Google Shape;1109;p164"/>
          <p:cNvGrpSpPr/>
          <p:nvPr/>
        </p:nvGrpSpPr>
        <p:grpSpPr>
          <a:xfrm>
            <a:off x="1415121" y="1152852"/>
            <a:ext cx="345971" cy="325505"/>
            <a:chOff x="5972700" y="2330200"/>
            <a:chExt cx="411625" cy="387275"/>
          </a:xfrm>
        </p:grpSpPr>
        <p:sp>
          <p:nvSpPr>
            <p:cNvPr id="1110" name="Google Shape;1110;p16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6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65"/>
          <p:cNvSpPr txBox="1"/>
          <p:nvPr>
            <p:ph type="ctrTitle"/>
          </p:nvPr>
        </p:nvSpPr>
        <p:spPr>
          <a:xfrm>
            <a:off x="1178375" y="1583350"/>
            <a:ext cx="6678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também </a:t>
            </a:r>
            <a:r>
              <a:rPr lang="pt-BR" u="sng"/>
              <a:t>editar um commit</a:t>
            </a:r>
            <a:endParaRPr u="sng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66"/>
          <p:cNvSpPr/>
          <p:nvPr/>
        </p:nvSpPr>
        <p:spPr>
          <a:xfrm>
            <a:off x="449025" y="1792650"/>
            <a:ext cx="8636161" cy="331254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2" name="Google Shape;1122;p166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123" name="Google Shape;1123;p166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66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166"/>
          <p:cNvSpPr txBox="1"/>
          <p:nvPr/>
        </p:nvSpPr>
        <p:spPr>
          <a:xfrm>
            <a:off x="5756075" y="434300"/>
            <a:ext cx="3003600" cy="10746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Adicionamos o formulário de autenticação.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Vamos commitar</a:t>
            </a:r>
            <a:endParaRPr b="1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126" name="Google Shape;1126;p166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Google Shape;1127;p166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8" name="Google Shape;112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2008627"/>
            <a:ext cx="7927600" cy="239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166"/>
          <p:cNvCxnSpPr>
            <a:stCxn id="1125" idx="1"/>
          </p:cNvCxnSpPr>
          <p:nvPr/>
        </p:nvCxnSpPr>
        <p:spPr>
          <a:xfrm flipH="1">
            <a:off x="3652775" y="971600"/>
            <a:ext cx="2103300" cy="278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67"/>
          <p:cNvSpPr/>
          <p:nvPr/>
        </p:nvSpPr>
        <p:spPr>
          <a:xfrm>
            <a:off x="4216278" y="86200"/>
            <a:ext cx="4869226" cy="5019063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167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136" name="Google Shape;1136;p167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67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38" name="Google Shape;1138;p167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167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0" name="Google Shape;1140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850" y="381000"/>
            <a:ext cx="4309750" cy="370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67"/>
          <p:cNvSpPr/>
          <p:nvPr/>
        </p:nvSpPr>
        <p:spPr>
          <a:xfrm>
            <a:off x="4489950" y="649650"/>
            <a:ext cx="4269600" cy="91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67"/>
          <p:cNvSpPr/>
          <p:nvPr/>
        </p:nvSpPr>
        <p:spPr>
          <a:xfrm>
            <a:off x="4489950" y="1564050"/>
            <a:ext cx="4269600" cy="1516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67"/>
          <p:cNvSpPr/>
          <p:nvPr/>
        </p:nvSpPr>
        <p:spPr>
          <a:xfrm>
            <a:off x="4489950" y="3099854"/>
            <a:ext cx="4269600" cy="36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67"/>
          <p:cNvSpPr/>
          <p:nvPr/>
        </p:nvSpPr>
        <p:spPr>
          <a:xfrm>
            <a:off x="4489950" y="3480850"/>
            <a:ext cx="4269600" cy="485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68"/>
          <p:cNvSpPr txBox="1"/>
          <p:nvPr>
            <p:ph type="title"/>
          </p:nvPr>
        </p:nvSpPr>
        <p:spPr>
          <a:xfrm>
            <a:off x="300750" y="1608900"/>
            <a:ext cx="5557200" cy="3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Courier New"/>
                <a:ea typeface="Courier New"/>
                <a:cs typeface="Courier New"/>
                <a:sym typeface="Courier New"/>
              </a:rPr>
              <a:t>Após commitar vemos que </a:t>
            </a:r>
            <a:r>
              <a:rPr lang="pt-BR" sz="3400" u="sng">
                <a:latin typeface="Courier New"/>
                <a:ea typeface="Courier New"/>
                <a:cs typeface="Courier New"/>
                <a:sym typeface="Courier New"/>
              </a:rPr>
              <a:t>esquecemos</a:t>
            </a:r>
            <a:r>
              <a:rPr lang="pt-BR" sz="3400">
                <a:latin typeface="Courier New"/>
                <a:ea typeface="Courier New"/>
                <a:cs typeface="Courier New"/>
                <a:sym typeface="Courier New"/>
              </a:rPr>
              <a:t> de adicionar o botão de submit, não vamos fazer um novo commit para isso.</a:t>
            </a:r>
            <a:endParaRPr sz="3400"/>
          </a:p>
        </p:txBody>
      </p:sp>
      <p:pic>
        <p:nvPicPr>
          <p:cNvPr descr="error.gif" id="1150" name="Google Shape;115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325" y="60125"/>
            <a:ext cx="3126525" cy="50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69"/>
          <p:cNvSpPr/>
          <p:nvPr/>
        </p:nvSpPr>
        <p:spPr>
          <a:xfrm>
            <a:off x="1986725" y="18225"/>
            <a:ext cx="7098907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6" name="Google Shape;1156;p169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157" name="Google Shape;1157;p169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69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9" name="Google Shape;1159;p169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169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169"/>
          <p:cNvSpPr/>
          <p:nvPr/>
        </p:nvSpPr>
        <p:spPr>
          <a:xfrm>
            <a:off x="4489950" y="3099854"/>
            <a:ext cx="4269600" cy="36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2" name="Google Shape;116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625" y="311794"/>
            <a:ext cx="6431050" cy="1571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04" y="1925297"/>
            <a:ext cx="6387849" cy="2212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4" name="Google Shape;1164;p169"/>
          <p:cNvCxnSpPr/>
          <p:nvPr/>
        </p:nvCxnSpPr>
        <p:spPr>
          <a:xfrm>
            <a:off x="1105725" y="2391025"/>
            <a:ext cx="2283000" cy="1072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5" name="Google Shape;1165;p169"/>
          <p:cNvSpPr/>
          <p:nvPr/>
        </p:nvSpPr>
        <p:spPr>
          <a:xfrm rot="-2700000">
            <a:off x="190099" y="2086361"/>
            <a:ext cx="1265343" cy="402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Fixed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70"/>
          <p:cNvSpPr/>
          <p:nvPr/>
        </p:nvSpPr>
        <p:spPr>
          <a:xfrm>
            <a:off x="1986725" y="1508800"/>
            <a:ext cx="7098907" cy="365312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1" name="Google Shape;1171;p170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172" name="Google Shape;1172;p17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7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74" name="Google Shape;1174;p170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70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6" name="Google Shape;1176;p170"/>
          <p:cNvSpPr/>
          <p:nvPr/>
        </p:nvSpPr>
        <p:spPr>
          <a:xfrm>
            <a:off x="4489950" y="3099854"/>
            <a:ext cx="4269600" cy="36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7" name="Google Shape;1177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675" y="1798156"/>
            <a:ext cx="6455175" cy="2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675" y="2099639"/>
            <a:ext cx="6453324" cy="90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825" y="3068989"/>
            <a:ext cx="6455174" cy="1244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71"/>
          <p:cNvSpPr txBox="1"/>
          <p:nvPr>
            <p:ph type="ctrTitle"/>
          </p:nvPr>
        </p:nvSpPr>
        <p:spPr>
          <a:xfrm>
            <a:off x="1178375" y="1583350"/>
            <a:ext cx="6678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E se quisermos remover um arquivo da Staging Area?</a:t>
            </a:r>
            <a:endParaRPr sz="4500"/>
          </a:p>
        </p:txBody>
      </p:sp>
      <p:sp>
        <p:nvSpPr>
          <p:cNvPr id="1185" name="Google Shape;1185;p171"/>
          <p:cNvSpPr txBox="1"/>
          <p:nvPr>
            <p:ph type="ctrTitle"/>
          </p:nvPr>
        </p:nvSpPr>
        <p:spPr>
          <a:xfrm>
            <a:off x="2178100" y="3869350"/>
            <a:ext cx="6974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600"/>
              <a:t>Vamos criar um arquivo novo no projeto e testar! Crie um arquivo qualquer.</a:t>
            </a:r>
            <a:endParaRPr b="0"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9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2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5" y="0"/>
            <a:ext cx="2169100" cy="21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850" y="368525"/>
            <a:ext cx="1983137" cy="1454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vs.png" id="488" name="Google Shape;488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975" y="300338"/>
            <a:ext cx="28670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7650" y="185975"/>
            <a:ext cx="1983125" cy="19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6028" y="3002400"/>
            <a:ext cx="207215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7441" y="3236548"/>
            <a:ext cx="3791759" cy="14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01"/>
          <p:cNvSpPr/>
          <p:nvPr/>
        </p:nvSpPr>
        <p:spPr>
          <a:xfrm rot="-2699982">
            <a:off x="-190423" y="3515979"/>
            <a:ext cx="3235595" cy="5339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FFF"/>
                    </a:gs>
                    <a:gs pos="100000">
                      <a:srgbClr val="B3B3B3"/>
                    </a:gs>
                  </a:gsLst>
                  <a:lin ang="5400012" scaled="0"/>
                </a:gradFill>
                <a:latin typeface="Permanent Marker"/>
              </a:rPr>
              <a:t>Garantia!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73"/>
          <p:cNvSpPr/>
          <p:nvPr/>
        </p:nvSpPr>
        <p:spPr>
          <a:xfrm>
            <a:off x="1986725" y="18225"/>
            <a:ext cx="7098907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6" name="Google Shape;1196;p173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197" name="Google Shape;1197;p173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73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173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173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173"/>
          <p:cNvSpPr/>
          <p:nvPr/>
        </p:nvSpPr>
        <p:spPr>
          <a:xfrm>
            <a:off x="4489950" y="3099854"/>
            <a:ext cx="4269600" cy="36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2" name="Google Shape;1202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25" y="325329"/>
            <a:ext cx="6435774" cy="13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993" y="1754001"/>
            <a:ext cx="6435774" cy="25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7225" y="2055637"/>
            <a:ext cx="6435776" cy="1138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73"/>
          <p:cNvSpPr/>
          <p:nvPr/>
        </p:nvSpPr>
        <p:spPr>
          <a:xfrm>
            <a:off x="2530625" y="2555275"/>
            <a:ext cx="3841200" cy="25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06" name="Google Shape;1206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7225" y="3229700"/>
            <a:ext cx="6435774" cy="3947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74"/>
          <p:cNvSpPr txBox="1"/>
          <p:nvPr>
            <p:ph type="title"/>
          </p:nvPr>
        </p:nvSpPr>
        <p:spPr>
          <a:xfrm>
            <a:off x="1164100" y="1608900"/>
            <a:ext cx="7385100" cy="13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Courier New"/>
                <a:ea typeface="Courier New"/>
                <a:cs typeface="Courier New"/>
                <a:sym typeface="Courier New"/>
              </a:rPr>
              <a:t>E como eu desfaço um commit?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4000"/>
          </a:p>
        </p:txBody>
      </p:sp>
      <p:grpSp>
        <p:nvGrpSpPr>
          <p:cNvPr id="1212" name="Google Shape;1212;p174"/>
          <p:cNvGrpSpPr/>
          <p:nvPr/>
        </p:nvGrpSpPr>
        <p:grpSpPr>
          <a:xfrm>
            <a:off x="1415121" y="1152852"/>
            <a:ext cx="345971" cy="325505"/>
            <a:chOff x="5972700" y="2330200"/>
            <a:chExt cx="411625" cy="387275"/>
          </a:xfrm>
        </p:grpSpPr>
        <p:sp>
          <p:nvSpPr>
            <p:cNvPr id="1213" name="Google Shape;1213;p17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7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5" name="Google Shape;1215;p174"/>
          <p:cNvSpPr txBox="1"/>
          <p:nvPr>
            <p:ph type="title"/>
          </p:nvPr>
        </p:nvSpPr>
        <p:spPr>
          <a:xfrm>
            <a:off x="1164100" y="3209100"/>
            <a:ext cx="73851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800">
                <a:latin typeface="Courier New"/>
                <a:ea typeface="Courier New"/>
                <a:cs typeface="Courier New"/>
                <a:sym typeface="Courier New"/>
              </a:rPr>
              <a:t>Vamos considerar que </a:t>
            </a:r>
            <a:r>
              <a:rPr lang="pt-BR" sz="2800">
                <a:latin typeface="Courier New"/>
                <a:ea typeface="Courier New"/>
                <a:cs typeface="Courier New"/>
                <a:sym typeface="Courier New"/>
              </a:rPr>
              <a:t>modificamos</a:t>
            </a:r>
            <a:r>
              <a:rPr b="0" lang="pt-BR" sz="2800">
                <a:latin typeface="Courier New"/>
                <a:ea typeface="Courier New"/>
                <a:cs typeface="Courier New"/>
                <a:sym typeface="Courier New"/>
              </a:rPr>
              <a:t> e commitamos nosso arquivo index.html, e depois queremos </a:t>
            </a:r>
            <a:r>
              <a:rPr lang="pt-BR" sz="2800">
                <a:latin typeface="Courier New"/>
                <a:ea typeface="Courier New"/>
                <a:cs typeface="Courier New"/>
                <a:sym typeface="Courier New"/>
              </a:rPr>
              <a:t>voltar para a versão</a:t>
            </a:r>
            <a:r>
              <a:rPr b="0" lang="pt-BR" sz="2800">
                <a:latin typeface="Courier New"/>
                <a:ea typeface="Courier New"/>
                <a:cs typeface="Courier New"/>
                <a:sym typeface="Courier New"/>
              </a:rPr>
              <a:t> funcional.</a:t>
            </a:r>
            <a:endParaRPr b="0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75"/>
          <p:cNvSpPr/>
          <p:nvPr/>
        </p:nvSpPr>
        <p:spPr>
          <a:xfrm>
            <a:off x="1986725" y="18225"/>
            <a:ext cx="7098907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" name="Google Shape;1221;p175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222" name="Google Shape;1222;p175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75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24" name="Google Shape;1224;p175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175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6" name="Google Shape;1226;p175"/>
          <p:cNvSpPr/>
          <p:nvPr/>
        </p:nvSpPr>
        <p:spPr>
          <a:xfrm>
            <a:off x="2530625" y="2555275"/>
            <a:ext cx="3841200" cy="25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27" name="Google Shape;1227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675" y="287900"/>
            <a:ext cx="6420325" cy="23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971" y="2724900"/>
            <a:ext cx="6420326" cy="37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2675" y="3167005"/>
            <a:ext cx="6420326" cy="7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76"/>
          <p:cNvSpPr/>
          <p:nvPr/>
        </p:nvSpPr>
        <p:spPr>
          <a:xfrm>
            <a:off x="1986725" y="18225"/>
            <a:ext cx="7098907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176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236" name="Google Shape;1236;p176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76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38" name="Google Shape;1238;p176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176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176"/>
          <p:cNvSpPr/>
          <p:nvPr/>
        </p:nvSpPr>
        <p:spPr>
          <a:xfrm>
            <a:off x="2530625" y="2555275"/>
            <a:ext cx="3841200" cy="25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41" name="Google Shape;124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475" y="330229"/>
            <a:ext cx="6464526" cy="10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336" y="1419620"/>
            <a:ext cx="6460664" cy="3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2325" y="1864332"/>
            <a:ext cx="6460675" cy="794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76"/>
          <p:cNvSpPr txBox="1"/>
          <p:nvPr>
            <p:ph idx="4294967295" type="ctrTitle"/>
          </p:nvPr>
        </p:nvSpPr>
        <p:spPr>
          <a:xfrm>
            <a:off x="2315896" y="2729311"/>
            <a:ext cx="6460800" cy="1353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Podemos mudar o </a:t>
            </a:r>
            <a:r>
              <a:rPr b="0" lang="pt-BR" sz="2000">
                <a:latin typeface="Courier New"/>
                <a:ea typeface="Courier New"/>
                <a:cs typeface="Courier New"/>
                <a:sym typeface="Courier New"/>
              </a:rPr>
              <a:t>hard</a:t>
            </a:r>
            <a:r>
              <a:rPr b="0" lang="pt-BR" sz="2000"/>
              <a:t> por </a:t>
            </a:r>
            <a:r>
              <a:rPr b="0" lang="pt-BR" sz="2000">
                <a:latin typeface="Courier New"/>
                <a:ea typeface="Courier New"/>
                <a:cs typeface="Courier New"/>
                <a:sym typeface="Courier New"/>
              </a:rPr>
              <a:t>soft</a:t>
            </a:r>
            <a:r>
              <a:rPr b="0" lang="pt-BR" sz="2000"/>
              <a:t> se quisermos deixar o arquivo na Stage Area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O 1 indica o número de commits que queremos reverter.</a:t>
            </a:r>
            <a:endParaRPr b="0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77"/>
          <p:cNvSpPr txBox="1"/>
          <p:nvPr>
            <p:ph type="title"/>
          </p:nvPr>
        </p:nvSpPr>
        <p:spPr>
          <a:xfrm>
            <a:off x="1164100" y="1608900"/>
            <a:ext cx="7385100" cy="21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Courier New"/>
                <a:ea typeface="Courier New"/>
                <a:cs typeface="Courier New"/>
                <a:sym typeface="Courier New"/>
              </a:rPr>
              <a:t>Podemos também apenas desfazer as alterações do arquivo e voltar para a versão do último commit ou de qualquer outro commit</a:t>
            </a:r>
            <a:endParaRPr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200"/>
          </a:p>
        </p:txBody>
      </p:sp>
      <p:grpSp>
        <p:nvGrpSpPr>
          <p:cNvPr id="1250" name="Google Shape;1250;p177"/>
          <p:cNvGrpSpPr/>
          <p:nvPr/>
        </p:nvGrpSpPr>
        <p:grpSpPr>
          <a:xfrm>
            <a:off x="1415121" y="1152852"/>
            <a:ext cx="345971" cy="325505"/>
            <a:chOff x="5972700" y="2330200"/>
            <a:chExt cx="411625" cy="387275"/>
          </a:xfrm>
        </p:grpSpPr>
        <p:sp>
          <p:nvSpPr>
            <p:cNvPr id="1251" name="Google Shape;1251;p17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7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78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checkout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9"/>
          <p:cNvSpPr/>
          <p:nvPr/>
        </p:nvSpPr>
        <p:spPr>
          <a:xfrm>
            <a:off x="2705650" y="18225"/>
            <a:ext cx="6330460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179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264" name="Google Shape;1264;p179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79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6" name="Google Shape;1266;p179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179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179"/>
          <p:cNvSpPr/>
          <p:nvPr/>
        </p:nvSpPr>
        <p:spPr>
          <a:xfrm>
            <a:off x="2530625" y="2555275"/>
            <a:ext cx="3841200" cy="25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69" name="Google Shape;126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275" y="329725"/>
            <a:ext cx="5762974" cy="37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79"/>
          <p:cNvSpPr txBox="1"/>
          <p:nvPr>
            <p:ph idx="4294967295" type="ctrTitle"/>
          </p:nvPr>
        </p:nvSpPr>
        <p:spPr>
          <a:xfrm>
            <a:off x="79500" y="1698100"/>
            <a:ext cx="2451000" cy="2020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Note o arquivo foi modificado. 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O problema é que queremos desfazer essas modificações.</a:t>
            </a:r>
            <a:endParaRPr b="0" sz="2000"/>
          </a:p>
        </p:txBody>
      </p:sp>
      <p:cxnSp>
        <p:nvCxnSpPr>
          <p:cNvPr id="1271" name="Google Shape;1271;p179"/>
          <p:cNvCxnSpPr>
            <a:stCxn id="1270" idx="3"/>
          </p:cNvCxnSpPr>
          <p:nvPr/>
        </p:nvCxnSpPr>
        <p:spPr>
          <a:xfrm flipH="1" rot="10800000">
            <a:off x="2530500" y="2296900"/>
            <a:ext cx="858300" cy="41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2" name="Google Shape;1272;p179"/>
          <p:cNvCxnSpPr>
            <a:stCxn id="1270" idx="3"/>
          </p:cNvCxnSpPr>
          <p:nvPr/>
        </p:nvCxnSpPr>
        <p:spPr>
          <a:xfrm flipH="1" rot="10800000">
            <a:off x="2530500" y="1647400"/>
            <a:ext cx="858300" cy="106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3" name="Google Shape;1273;p179"/>
          <p:cNvSpPr txBox="1"/>
          <p:nvPr>
            <p:ph idx="4294967295" type="ctrTitle"/>
          </p:nvPr>
        </p:nvSpPr>
        <p:spPr>
          <a:xfrm>
            <a:off x="231875" y="4406975"/>
            <a:ext cx="4221000" cy="736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O git já está dando a resposta para nossa pergunta!</a:t>
            </a:r>
            <a:endParaRPr b="0" sz="2000"/>
          </a:p>
        </p:txBody>
      </p:sp>
      <p:cxnSp>
        <p:nvCxnSpPr>
          <p:cNvPr id="1274" name="Google Shape;1274;p179"/>
          <p:cNvCxnSpPr>
            <a:stCxn id="1273" idx="3"/>
          </p:cNvCxnSpPr>
          <p:nvPr/>
        </p:nvCxnSpPr>
        <p:spPr>
          <a:xfrm flipH="1" rot="10800000">
            <a:off x="4452875" y="2675525"/>
            <a:ext cx="1497000" cy="20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80"/>
          <p:cNvSpPr/>
          <p:nvPr/>
        </p:nvSpPr>
        <p:spPr>
          <a:xfrm>
            <a:off x="2705650" y="18225"/>
            <a:ext cx="6330460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180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281" name="Google Shape;1281;p18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8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83" name="Google Shape;1283;p180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180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5" name="Google Shape;1285;p180"/>
          <p:cNvSpPr/>
          <p:nvPr/>
        </p:nvSpPr>
        <p:spPr>
          <a:xfrm>
            <a:off x="2530625" y="2555275"/>
            <a:ext cx="3841200" cy="25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86" name="Google Shape;1286;p180"/>
          <p:cNvSpPr txBox="1"/>
          <p:nvPr>
            <p:ph idx="4294967295" type="ctrTitle"/>
          </p:nvPr>
        </p:nvSpPr>
        <p:spPr>
          <a:xfrm>
            <a:off x="231875" y="4406975"/>
            <a:ext cx="4221000" cy="736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Note que o arquivo já é atualizado na IDE</a:t>
            </a:r>
            <a:endParaRPr b="0" sz="2000"/>
          </a:p>
        </p:txBody>
      </p:sp>
      <p:pic>
        <p:nvPicPr>
          <p:cNvPr id="1287" name="Google Shape;128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875" y="330898"/>
            <a:ext cx="5803798" cy="37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80"/>
          <p:cNvSpPr/>
          <p:nvPr/>
        </p:nvSpPr>
        <p:spPr>
          <a:xfrm>
            <a:off x="3857650" y="1467200"/>
            <a:ext cx="2283900" cy="18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9" name="Google Shape;1289;p180"/>
          <p:cNvCxnSpPr>
            <a:stCxn id="1286" idx="0"/>
            <a:endCxn id="1288" idx="1"/>
          </p:cNvCxnSpPr>
          <p:nvPr/>
        </p:nvCxnSpPr>
        <p:spPr>
          <a:xfrm flipH="1" rot="10800000">
            <a:off x="2342375" y="1557275"/>
            <a:ext cx="1515300" cy="284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0" name="Google Shape;1290;p180"/>
          <p:cNvSpPr txBox="1"/>
          <p:nvPr>
            <p:ph idx="4294967295" type="body"/>
          </p:nvPr>
        </p:nvSpPr>
        <p:spPr>
          <a:xfrm>
            <a:off x="76775" y="1726375"/>
            <a:ext cx="24540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git checkout --&lt;file&gt;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D346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81"/>
          <p:cNvSpPr txBox="1"/>
          <p:nvPr>
            <p:ph type="title"/>
          </p:nvPr>
        </p:nvSpPr>
        <p:spPr>
          <a:xfrm>
            <a:off x="1164100" y="1608900"/>
            <a:ext cx="7385100" cy="21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Courier New"/>
                <a:ea typeface="Courier New"/>
                <a:cs typeface="Courier New"/>
                <a:sym typeface="Courier New"/>
              </a:rPr>
              <a:t>E quando eu removo arquivos do projeto atualizo com </a:t>
            </a:r>
            <a:r>
              <a:rPr lang="pt-BR" sz="4000" u="sng">
                <a:latin typeface="Courier New"/>
                <a:ea typeface="Courier New"/>
                <a:cs typeface="Courier New"/>
                <a:sym typeface="Courier New"/>
              </a:rPr>
              <a:t>git add</a:t>
            </a:r>
            <a:r>
              <a:rPr lang="pt-BR" sz="4000"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4000"/>
          </a:p>
        </p:txBody>
      </p:sp>
      <p:grpSp>
        <p:nvGrpSpPr>
          <p:cNvPr id="1296" name="Google Shape;1296;p181"/>
          <p:cNvGrpSpPr/>
          <p:nvPr/>
        </p:nvGrpSpPr>
        <p:grpSpPr>
          <a:xfrm>
            <a:off x="1415121" y="1152852"/>
            <a:ext cx="345971" cy="325505"/>
            <a:chOff x="5972700" y="2330200"/>
            <a:chExt cx="411625" cy="387275"/>
          </a:xfrm>
        </p:grpSpPr>
        <p:sp>
          <p:nvSpPr>
            <p:cNvPr id="1297" name="Google Shape;1297;p18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8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2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rm</a:t>
            </a:r>
            <a:endParaRPr/>
          </a:p>
        </p:txBody>
      </p:sp>
      <p:sp>
        <p:nvSpPr>
          <p:cNvPr id="1304" name="Google Shape;1304;p182"/>
          <p:cNvSpPr txBox="1"/>
          <p:nvPr>
            <p:ph idx="4294967295" type="body"/>
          </p:nvPr>
        </p:nvSpPr>
        <p:spPr>
          <a:xfrm>
            <a:off x="1376275" y="2549075"/>
            <a:ext cx="4427400" cy="17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latin typeface="Courier New"/>
                <a:ea typeface="Courier New"/>
                <a:cs typeface="Courier New"/>
                <a:sym typeface="Courier New"/>
              </a:rPr>
              <a:t>git rm &lt;&lt;arquivo&gt;&gt;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Vamos deletar o index.html do nosso working directory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2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Os mais utilizados</a:t>
            </a:r>
            <a:r>
              <a:rPr lang="pt-BR" sz="2400">
                <a:solidFill>
                  <a:srgbClr val="FFFFFF"/>
                </a:solidFill>
              </a:rPr>
              <a:t>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98" name="Google Shape;498;p102"/>
          <p:cNvSpPr txBox="1"/>
          <p:nvPr>
            <p:ph idx="1" type="body"/>
          </p:nvPr>
        </p:nvSpPr>
        <p:spPr>
          <a:xfrm>
            <a:off x="457200" y="3289800"/>
            <a:ext cx="4028400" cy="15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Veja mais pesquisas do StackOverflow aqui: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chemeClr val="hlink"/>
                </a:solidFill>
                <a:hlinkClick r:id="rId3"/>
              </a:rPr>
              <a:t>https://stackoverflow.com/insights/survey/2017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499" name="Google Shape;49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38" y="0"/>
            <a:ext cx="4384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02"/>
          <p:cNvSpPr txBox="1"/>
          <p:nvPr/>
        </p:nvSpPr>
        <p:spPr>
          <a:xfrm rot="-1951590">
            <a:off x="1079715" y="1955314"/>
            <a:ext cx="2478939" cy="5668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2017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501" name="Google Shape;501;p102"/>
          <p:cNvSpPr/>
          <p:nvPr/>
        </p:nvSpPr>
        <p:spPr>
          <a:xfrm>
            <a:off x="4780968" y="4789746"/>
            <a:ext cx="2217600" cy="31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83"/>
          <p:cNvSpPr/>
          <p:nvPr/>
        </p:nvSpPr>
        <p:spPr>
          <a:xfrm>
            <a:off x="2705650" y="18225"/>
            <a:ext cx="6330460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183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311" name="Google Shape;1311;p183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83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13" name="Google Shape;1313;p183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183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183"/>
          <p:cNvSpPr txBox="1"/>
          <p:nvPr>
            <p:ph idx="4294967295" type="ctrTitle"/>
          </p:nvPr>
        </p:nvSpPr>
        <p:spPr>
          <a:xfrm>
            <a:off x="76775" y="2891875"/>
            <a:ext cx="2454000" cy="1334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Note que no status é "</a:t>
            </a:r>
            <a:r>
              <a:rPr b="0" lang="pt-BR" sz="2000">
                <a:latin typeface="Courier New"/>
                <a:ea typeface="Courier New"/>
                <a:cs typeface="Courier New"/>
                <a:sym typeface="Courier New"/>
              </a:rPr>
              <a:t>deleted</a:t>
            </a:r>
            <a:r>
              <a:rPr b="0" lang="pt-BR" sz="2000"/>
              <a:t>"</a:t>
            </a:r>
            <a:endParaRPr b="0" sz="2000"/>
          </a:p>
        </p:txBody>
      </p:sp>
      <p:sp>
        <p:nvSpPr>
          <p:cNvPr id="1316" name="Google Shape;1316;p183"/>
          <p:cNvSpPr txBox="1"/>
          <p:nvPr>
            <p:ph idx="4294967295" type="body"/>
          </p:nvPr>
        </p:nvSpPr>
        <p:spPr>
          <a:xfrm>
            <a:off x="76775" y="1726375"/>
            <a:ext cx="24540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3000">
                <a:latin typeface="Courier New"/>
                <a:ea typeface="Courier New"/>
                <a:cs typeface="Courier New"/>
                <a:sym typeface="Courier New"/>
              </a:rPr>
              <a:t>git rm --&lt;file&gt;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17" name="Google Shape;131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825" y="321775"/>
            <a:ext cx="5775849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825" y="1701981"/>
            <a:ext cx="5775849" cy="46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150" y="2246042"/>
            <a:ext cx="5775850" cy="937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0" name="Google Shape;1320;p183"/>
          <p:cNvCxnSpPr>
            <a:stCxn id="1315" idx="3"/>
          </p:cNvCxnSpPr>
          <p:nvPr/>
        </p:nvCxnSpPr>
        <p:spPr>
          <a:xfrm flipH="1" rot="10800000">
            <a:off x="2530775" y="1413025"/>
            <a:ext cx="1362900" cy="2146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500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84"/>
          <p:cNvSpPr txBox="1"/>
          <p:nvPr>
            <p:ph type="title"/>
          </p:nvPr>
        </p:nvSpPr>
        <p:spPr>
          <a:xfrm>
            <a:off x="1164100" y="1608900"/>
            <a:ext cx="7385100" cy="19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Marcar os commits</a:t>
            </a:r>
            <a:endParaRPr sz="3600" u="sng"/>
          </a:p>
        </p:txBody>
      </p:sp>
      <p:grpSp>
        <p:nvGrpSpPr>
          <p:cNvPr id="1326" name="Google Shape;1326;p184"/>
          <p:cNvGrpSpPr/>
          <p:nvPr/>
        </p:nvGrpSpPr>
        <p:grpSpPr>
          <a:xfrm>
            <a:off x="1358061" y="1171584"/>
            <a:ext cx="435022" cy="323445"/>
            <a:chOff x="5247525" y="3007275"/>
            <a:chExt cx="517575" cy="384825"/>
          </a:xfrm>
        </p:grpSpPr>
        <p:sp>
          <p:nvSpPr>
            <p:cNvPr id="1327" name="Google Shape;1327;p184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84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85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tag</a:t>
            </a:r>
            <a:endParaRPr/>
          </a:p>
        </p:txBody>
      </p:sp>
      <p:sp>
        <p:nvSpPr>
          <p:cNvPr id="1334" name="Google Shape;1334;p185"/>
          <p:cNvSpPr txBox="1"/>
          <p:nvPr>
            <p:ph type="ctrTitle"/>
          </p:nvPr>
        </p:nvSpPr>
        <p:spPr>
          <a:xfrm>
            <a:off x="1621250" y="3505200"/>
            <a:ext cx="75312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200"/>
              <a:t>Utilizada para "marcar" nosso código, como por exemplo, criar tags de versões</a:t>
            </a:r>
            <a:endParaRPr b="0" sz="3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A2E"/>
        </a:solidFill>
      </p:bgPr>
    </p:bg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86"/>
          <p:cNvSpPr txBox="1"/>
          <p:nvPr>
            <p:ph idx="1" type="body"/>
          </p:nvPr>
        </p:nvSpPr>
        <p:spPr>
          <a:xfrm>
            <a:off x="478300" y="1388200"/>
            <a:ext cx="82188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tag &lt;&lt;nome da tag&gt;&gt;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tag -a &lt;&lt;nome da tag&gt;&gt;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tag -a &lt;&lt;nome da tag&gt;&gt; -m "&lt;&lt;mensagem&gt;&gt;"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Verifique o manual do utilitário e identifique como se remove uma tag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340" name="Google Shape;1340;p186"/>
          <p:cNvSpPr txBox="1"/>
          <p:nvPr>
            <p:ph type="title"/>
          </p:nvPr>
        </p:nvSpPr>
        <p:spPr>
          <a:xfrm>
            <a:off x="478300" y="770700"/>
            <a:ext cx="6815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Sintaxe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87"/>
          <p:cNvSpPr/>
          <p:nvPr/>
        </p:nvSpPr>
        <p:spPr>
          <a:xfrm>
            <a:off x="2705650" y="18225"/>
            <a:ext cx="6330460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187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347" name="Google Shape;1347;p187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7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49" name="Google Shape;1349;p187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87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187"/>
          <p:cNvSpPr txBox="1"/>
          <p:nvPr>
            <p:ph idx="4294967295" type="ctrTitle"/>
          </p:nvPr>
        </p:nvSpPr>
        <p:spPr>
          <a:xfrm>
            <a:off x="76775" y="2891875"/>
            <a:ext cx="2454000" cy="548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Remoção da tag</a:t>
            </a:r>
            <a:endParaRPr b="0" sz="2000"/>
          </a:p>
        </p:txBody>
      </p:sp>
      <p:sp>
        <p:nvSpPr>
          <p:cNvPr id="1352" name="Google Shape;1352;p187"/>
          <p:cNvSpPr txBox="1"/>
          <p:nvPr>
            <p:ph idx="4294967295" type="body"/>
          </p:nvPr>
        </p:nvSpPr>
        <p:spPr>
          <a:xfrm>
            <a:off x="76775" y="1726375"/>
            <a:ext cx="24540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3000">
                <a:latin typeface="Courier New"/>
                <a:ea typeface="Courier New"/>
                <a:cs typeface="Courier New"/>
                <a:sym typeface="Courier New"/>
              </a:rPr>
              <a:t>git tag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53" name="Google Shape;135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700" y="319550"/>
            <a:ext cx="5769975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00" y="1312199"/>
            <a:ext cx="5769976" cy="68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987" y="3182618"/>
            <a:ext cx="5769975" cy="951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6" name="Google Shape;1356;p187"/>
          <p:cNvCxnSpPr>
            <a:stCxn id="1351" idx="3"/>
          </p:cNvCxnSpPr>
          <p:nvPr/>
        </p:nvCxnSpPr>
        <p:spPr>
          <a:xfrm flipH="1" rot="10800000">
            <a:off x="2530775" y="928675"/>
            <a:ext cx="4568700" cy="223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7" name="Google Shape;1357;p187"/>
          <p:cNvSpPr txBox="1"/>
          <p:nvPr>
            <p:ph idx="4294967295" type="ctrTitle"/>
          </p:nvPr>
        </p:nvSpPr>
        <p:spPr>
          <a:xfrm>
            <a:off x="76775" y="3653875"/>
            <a:ext cx="2454000" cy="779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/>
              <a:t>Visualizar tags criadas</a:t>
            </a:r>
            <a:endParaRPr b="0" sz="2000"/>
          </a:p>
        </p:txBody>
      </p:sp>
      <p:cxnSp>
        <p:nvCxnSpPr>
          <p:cNvPr id="1358" name="Google Shape;1358;p187"/>
          <p:cNvCxnSpPr>
            <a:stCxn id="1357" idx="3"/>
          </p:cNvCxnSpPr>
          <p:nvPr/>
        </p:nvCxnSpPr>
        <p:spPr>
          <a:xfrm flipH="1" rot="10800000">
            <a:off x="2530775" y="1613575"/>
            <a:ext cx="5630400" cy="2430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500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88"/>
          <p:cNvSpPr txBox="1"/>
          <p:nvPr>
            <p:ph type="title"/>
          </p:nvPr>
        </p:nvSpPr>
        <p:spPr>
          <a:xfrm>
            <a:off x="1164100" y="1608900"/>
            <a:ext cx="7385100" cy="19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Colocando a tag para um commit que não é o último</a:t>
            </a:r>
            <a:endParaRPr sz="3600" u="sng"/>
          </a:p>
        </p:txBody>
      </p:sp>
      <p:grpSp>
        <p:nvGrpSpPr>
          <p:cNvPr id="1364" name="Google Shape;1364;p188"/>
          <p:cNvGrpSpPr/>
          <p:nvPr/>
        </p:nvGrpSpPr>
        <p:grpSpPr>
          <a:xfrm>
            <a:off x="1358061" y="1171584"/>
            <a:ext cx="435022" cy="323445"/>
            <a:chOff x="5247525" y="3007275"/>
            <a:chExt cx="517575" cy="384825"/>
          </a:xfrm>
        </p:grpSpPr>
        <p:sp>
          <p:nvSpPr>
            <p:cNvPr id="1365" name="Google Shape;1365;p188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8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188"/>
          <p:cNvSpPr txBox="1"/>
          <p:nvPr>
            <p:ph idx="1" type="body"/>
          </p:nvPr>
        </p:nvSpPr>
        <p:spPr>
          <a:xfrm>
            <a:off x="1309325" y="2777675"/>
            <a:ext cx="51963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Precisamos do id (</a:t>
            </a:r>
            <a:r>
              <a:rPr b="1" lang="pt-BR"/>
              <a:t>chave</a:t>
            </a:r>
            <a:r>
              <a:rPr lang="pt-BR"/>
              <a:t>) do commit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89"/>
          <p:cNvSpPr/>
          <p:nvPr/>
        </p:nvSpPr>
        <p:spPr>
          <a:xfrm>
            <a:off x="2705650" y="18225"/>
            <a:ext cx="6330460" cy="51435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189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374" name="Google Shape;1374;p189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9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76" name="Google Shape;1376;p189"/>
          <p:cNvCxnSpPr/>
          <p:nvPr/>
        </p:nvCxnSpPr>
        <p:spPr>
          <a:xfrm>
            <a:off x="8237075" y="1576625"/>
            <a:ext cx="52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189"/>
          <p:cNvCxnSpPr/>
          <p:nvPr/>
        </p:nvCxnSpPr>
        <p:spPr>
          <a:xfrm>
            <a:off x="7517800" y="2601250"/>
            <a:ext cx="624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8" name="Google Shape;1378;p189"/>
          <p:cNvSpPr txBox="1"/>
          <p:nvPr>
            <p:ph idx="4294967295" type="body"/>
          </p:nvPr>
        </p:nvSpPr>
        <p:spPr>
          <a:xfrm>
            <a:off x="76775" y="1726375"/>
            <a:ext cx="24540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3000">
                <a:latin typeface="Courier New"/>
                <a:ea typeface="Courier New"/>
                <a:cs typeface="Courier New"/>
                <a:sym typeface="Courier New"/>
              </a:rPr>
              <a:t>git tag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79" name="Google Shape;137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100" y="323975"/>
            <a:ext cx="5761899" cy="9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100" y="1942255"/>
            <a:ext cx="5761899" cy="465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1" name="Google Shape;1381;p189"/>
          <p:cNvGrpSpPr/>
          <p:nvPr/>
        </p:nvGrpSpPr>
        <p:grpSpPr>
          <a:xfrm>
            <a:off x="3001100" y="1295875"/>
            <a:ext cx="5761901" cy="593150"/>
            <a:chOff x="3001100" y="1295875"/>
            <a:chExt cx="5761901" cy="593150"/>
          </a:xfrm>
        </p:grpSpPr>
        <p:grpSp>
          <p:nvGrpSpPr>
            <p:cNvPr id="1382" name="Google Shape;1382;p189"/>
            <p:cNvGrpSpPr/>
            <p:nvPr/>
          </p:nvGrpSpPr>
          <p:grpSpPr>
            <a:xfrm>
              <a:off x="3001100" y="1295875"/>
              <a:ext cx="5761901" cy="593150"/>
              <a:chOff x="3001100" y="1295875"/>
              <a:chExt cx="5761901" cy="593150"/>
            </a:xfrm>
          </p:grpSpPr>
          <p:pic>
            <p:nvPicPr>
              <p:cNvPr id="1383" name="Google Shape;1383;p18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001100" y="1295875"/>
                <a:ext cx="5761901" cy="30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4" name="Google Shape;1384;p18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01100" y="1587550"/>
                <a:ext cx="5761900" cy="3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385" name="Google Shape;1385;p189"/>
            <p:cNvCxnSpPr/>
            <p:nvPr/>
          </p:nvCxnSpPr>
          <p:spPr>
            <a:xfrm>
              <a:off x="6528575" y="1442425"/>
              <a:ext cx="10503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189"/>
            <p:cNvCxnSpPr/>
            <p:nvPr/>
          </p:nvCxnSpPr>
          <p:spPr>
            <a:xfrm>
              <a:off x="6528575" y="1747225"/>
              <a:ext cx="8448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682D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90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show</a:t>
            </a:r>
            <a:endParaRPr/>
          </a:p>
        </p:txBody>
      </p:sp>
      <p:sp>
        <p:nvSpPr>
          <p:cNvPr id="1392" name="Google Shape;1392;p190"/>
          <p:cNvSpPr txBox="1"/>
          <p:nvPr>
            <p:ph type="ctrTitle"/>
          </p:nvPr>
        </p:nvSpPr>
        <p:spPr>
          <a:xfrm>
            <a:off x="173450" y="2590800"/>
            <a:ext cx="4239600" cy="23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200"/>
              <a:t>Utilitário para mostrar mais detalhes sobre uma tag</a:t>
            </a:r>
            <a:endParaRPr b="0" sz="3200"/>
          </a:p>
        </p:txBody>
      </p:sp>
      <p:pic>
        <p:nvPicPr>
          <p:cNvPr descr="show.gif" id="1393" name="Google Shape;1393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75" y="19050"/>
            <a:ext cx="4573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3131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191"/>
          <p:cNvGrpSpPr/>
          <p:nvPr/>
        </p:nvGrpSpPr>
        <p:grpSpPr>
          <a:xfrm>
            <a:off x="1385562" y="1141327"/>
            <a:ext cx="387933" cy="367467"/>
            <a:chOff x="2583100" y="2973775"/>
            <a:chExt cx="461550" cy="437200"/>
          </a:xfrm>
        </p:grpSpPr>
        <p:sp>
          <p:nvSpPr>
            <p:cNvPr id="1399" name="Google Shape;1399;p19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9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1" name="Google Shape;1401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115" y="768428"/>
            <a:ext cx="4019800" cy="35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91"/>
          <p:cNvSpPr/>
          <p:nvPr/>
        </p:nvSpPr>
        <p:spPr>
          <a:xfrm>
            <a:off x="4762750" y="485025"/>
            <a:ext cx="4342106" cy="467680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91"/>
          <p:cNvSpPr/>
          <p:nvPr/>
        </p:nvSpPr>
        <p:spPr>
          <a:xfrm>
            <a:off x="22950" y="657400"/>
            <a:ext cx="4625747" cy="4504287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4" name="Google Shape;1404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020" y="934641"/>
            <a:ext cx="4203437" cy="328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500"/>
        </a:solidFill>
      </p:bgPr>
    </p:bg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92"/>
          <p:cNvSpPr txBox="1"/>
          <p:nvPr>
            <p:ph type="title"/>
          </p:nvPr>
        </p:nvSpPr>
        <p:spPr>
          <a:xfrm>
            <a:off x="1164100" y="1608900"/>
            <a:ext cx="44838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600"/>
              <a:t>E para </a:t>
            </a:r>
            <a:r>
              <a:rPr lang="pt-BR" sz="3600" u="sng"/>
              <a:t>resgatarmos</a:t>
            </a:r>
            <a:r>
              <a:rPr b="0" lang="pt-BR" sz="3600"/>
              <a:t> uma versão do sistema!?</a:t>
            </a:r>
            <a:endParaRPr b="0" sz="3600" u="sng"/>
          </a:p>
        </p:txBody>
      </p:sp>
      <p:grpSp>
        <p:nvGrpSpPr>
          <p:cNvPr id="1410" name="Google Shape;1410;p192"/>
          <p:cNvGrpSpPr/>
          <p:nvPr/>
        </p:nvGrpSpPr>
        <p:grpSpPr>
          <a:xfrm>
            <a:off x="1358061" y="1171584"/>
            <a:ext cx="435022" cy="323445"/>
            <a:chOff x="5247525" y="3007275"/>
            <a:chExt cx="517575" cy="384825"/>
          </a:xfrm>
        </p:grpSpPr>
        <p:sp>
          <p:nvSpPr>
            <p:cNvPr id="1411" name="Google Shape;1411;p192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92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resgate.gif" id="1413" name="Google Shape;1413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900" y="7225"/>
            <a:ext cx="3496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